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</p:sldMasterIdLst>
  <p:notesMasterIdLst>
    <p:notesMasterId r:id="rId27"/>
  </p:notesMasterIdLst>
  <p:sldIdLst>
    <p:sldId id="310" r:id="rId7"/>
    <p:sldId id="2147472447" r:id="rId8"/>
    <p:sldId id="2147472439" r:id="rId9"/>
    <p:sldId id="2145706876" r:id="rId10"/>
    <p:sldId id="2147472448" r:id="rId11"/>
    <p:sldId id="2147472449" r:id="rId12"/>
    <p:sldId id="2145706697" r:id="rId13"/>
    <p:sldId id="266" r:id="rId14"/>
    <p:sldId id="2147472451" r:id="rId15"/>
    <p:sldId id="2147472450" r:id="rId16"/>
    <p:sldId id="2147472453" r:id="rId17"/>
    <p:sldId id="2147472459" r:id="rId18"/>
    <p:sldId id="2147472460" r:id="rId19"/>
    <p:sldId id="271" r:id="rId20"/>
    <p:sldId id="2147472461" r:id="rId21"/>
    <p:sldId id="2147472435" r:id="rId22"/>
    <p:sldId id="2147472436" r:id="rId23"/>
    <p:sldId id="2147472456" r:id="rId24"/>
    <p:sldId id="2147472438" r:id="rId25"/>
    <p:sldId id="2145706696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9D4F3F-F91F-5943-0CE4-5D528A2DB8DB}" name="Laakso Marjukka" initials="LM" userId="S::marjukka.laakso@vakehyva.fi::c9ebd972-483e-460e-b4cb-48d165e8a9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27243-B069-4050-ADB4-54D24ABB0AC3}" v="66" dt="2023-10-05T12:23:14.972"/>
    <p1510:client id="{60F00C65-998D-4781-A9C8-253FED78AD45}" v="243" dt="2023-10-05T06:50:13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D2118-17CF-4493-9453-0EE67873872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4756EE59-C377-449D-B1AF-9AA476A54C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dirty="0">
              <a:latin typeface="+mj-lt"/>
            </a:rPr>
            <a:t>Perhekeskus -kokonaisuuden rakentuminen ja toiminnan vahvistaminen</a:t>
          </a:r>
          <a:endParaRPr lang="en-US" dirty="0">
            <a:latin typeface="+mj-lt"/>
          </a:endParaRPr>
        </a:p>
      </dgm:t>
    </dgm:pt>
    <dgm:pt modelId="{0B55F754-F3C0-44FC-9AFE-E964D6907E11}" type="parTrans" cxnId="{D433E00C-187D-4D9D-9C99-4FFEF4E2C022}">
      <dgm:prSet/>
      <dgm:spPr/>
      <dgm:t>
        <a:bodyPr/>
        <a:lstStyle/>
        <a:p>
          <a:endParaRPr lang="en-US"/>
        </a:p>
      </dgm:t>
    </dgm:pt>
    <dgm:pt modelId="{7CFB86B4-3569-447E-9A2A-986FC3AC809C}" type="sibTrans" cxnId="{D433E00C-187D-4D9D-9C99-4FFEF4E2C022}">
      <dgm:prSet/>
      <dgm:spPr/>
      <dgm:t>
        <a:bodyPr/>
        <a:lstStyle/>
        <a:p>
          <a:endParaRPr lang="en-US"/>
        </a:p>
      </dgm:t>
    </dgm:pt>
    <dgm:pt modelId="{D5CD6413-1F84-4B40-8DCB-B3E58E4460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dirty="0">
              <a:latin typeface="+mj-lt"/>
            </a:rPr>
            <a:t>Toiminnalliset perhekeskukset toteutuvat tällä hetkellä Koivukylässä ja Keravan Sampolassa. Lännen perhekeskus rakentuu Myyrmäkeen syksyllä 2024, Tikkurilan terveys- ja </a:t>
          </a:r>
          <a:r>
            <a:rPr lang="fi-FI" sz="1400">
              <a:latin typeface="+mj-lt"/>
            </a:rPr>
            <a:t>perhekeskus 2028(?)</a:t>
          </a:r>
          <a:endParaRPr lang="en-US" sz="1400" dirty="0">
            <a:latin typeface="+mj-lt"/>
          </a:endParaRPr>
        </a:p>
      </dgm:t>
    </dgm:pt>
    <dgm:pt modelId="{A0AB7009-FA9F-4469-9561-1A2A62B4D05C}" type="parTrans" cxnId="{012118D8-B691-4EA1-99D7-0A5954F1B836}">
      <dgm:prSet/>
      <dgm:spPr/>
      <dgm:t>
        <a:bodyPr/>
        <a:lstStyle/>
        <a:p>
          <a:endParaRPr lang="en-US"/>
        </a:p>
      </dgm:t>
    </dgm:pt>
    <dgm:pt modelId="{E13B0A71-DB00-4CFE-840F-6B163D77E974}" type="sibTrans" cxnId="{012118D8-B691-4EA1-99D7-0A5954F1B836}">
      <dgm:prSet/>
      <dgm:spPr/>
      <dgm:t>
        <a:bodyPr/>
        <a:lstStyle/>
        <a:p>
          <a:endParaRPr lang="en-US"/>
        </a:p>
      </dgm:t>
    </dgm:pt>
    <dgm:pt modelId="{CC215D3C-AB70-428B-B93D-8E19A2D41E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dirty="0">
              <a:latin typeface="+mj-lt"/>
            </a:rPr>
            <a:t>Perhekeskuksen ydinpalvelujen (neuvonta ja ohjaus, neuvola- ja kuntoutuspalvelut, kasvatus- ja perheneuvonta, perheohjaus) saatavuuden parantaminen riittävillä resursseilla.</a:t>
          </a:r>
          <a:endParaRPr lang="en-US" sz="1400" dirty="0">
            <a:latin typeface="+mj-lt"/>
          </a:endParaRPr>
        </a:p>
      </dgm:t>
    </dgm:pt>
    <dgm:pt modelId="{557E843D-487B-4FF5-9B1B-A2E0AC57343A}" type="parTrans" cxnId="{E99A597D-4A83-4520-B268-65D19F879103}">
      <dgm:prSet/>
      <dgm:spPr/>
      <dgm:t>
        <a:bodyPr/>
        <a:lstStyle/>
        <a:p>
          <a:endParaRPr lang="en-US"/>
        </a:p>
      </dgm:t>
    </dgm:pt>
    <dgm:pt modelId="{FB6EB345-78D4-4964-91E6-53A18F7723E0}" type="sibTrans" cxnId="{E99A597D-4A83-4520-B268-65D19F879103}">
      <dgm:prSet/>
      <dgm:spPr/>
      <dgm:t>
        <a:bodyPr/>
        <a:lstStyle/>
        <a:p>
          <a:endParaRPr lang="en-US"/>
        </a:p>
      </dgm:t>
    </dgm:pt>
    <dgm:pt modelId="{E7A9F9BC-57BF-45B4-A982-F53C14B4BA4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dirty="0">
              <a:latin typeface="+mj-lt"/>
            </a:rPr>
            <a:t>Lasten ja nuorten mielenterveys-, päihde- ja riippuvuuspalvelujen rakenteen uudistaminen ja palvelujen porrastus</a:t>
          </a:r>
          <a:endParaRPr lang="en-US" dirty="0">
            <a:latin typeface="+mj-lt"/>
          </a:endParaRPr>
        </a:p>
      </dgm:t>
    </dgm:pt>
    <dgm:pt modelId="{674B8ED3-2150-4D9A-A9BA-F1073190B264}" type="parTrans" cxnId="{68F432E2-9277-40C1-98A8-DCDF1246262C}">
      <dgm:prSet/>
      <dgm:spPr/>
      <dgm:t>
        <a:bodyPr/>
        <a:lstStyle/>
        <a:p>
          <a:endParaRPr lang="en-US"/>
        </a:p>
      </dgm:t>
    </dgm:pt>
    <dgm:pt modelId="{B114812F-FE66-49D9-BDF5-4E4BCC051D13}" type="sibTrans" cxnId="{68F432E2-9277-40C1-98A8-DCDF1246262C}">
      <dgm:prSet/>
      <dgm:spPr/>
      <dgm:t>
        <a:bodyPr/>
        <a:lstStyle/>
        <a:p>
          <a:endParaRPr lang="en-US"/>
        </a:p>
      </dgm:t>
    </dgm:pt>
    <dgm:pt modelId="{41ABDDD2-3E8D-451F-BD4B-13C0406C65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dirty="0">
              <a:latin typeface="+mj-lt"/>
            </a:rPr>
            <a:t>Palvelujen uudelleen organisoinnilla haetaan parempaa palvelujen sujuvuutta ja kustannustehokkuutta. </a:t>
          </a:r>
          <a:endParaRPr lang="en-US" sz="1400" dirty="0">
            <a:latin typeface="+mj-lt"/>
          </a:endParaRPr>
        </a:p>
      </dgm:t>
    </dgm:pt>
    <dgm:pt modelId="{1CDE9EB1-F00F-486F-8ABC-BFE5B98E91EC}" type="parTrans" cxnId="{3EB52D00-6720-459B-9DF3-15433D86801D}">
      <dgm:prSet/>
      <dgm:spPr/>
      <dgm:t>
        <a:bodyPr/>
        <a:lstStyle/>
        <a:p>
          <a:endParaRPr lang="en-US"/>
        </a:p>
      </dgm:t>
    </dgm:pt>
    <dgm:pt modelId="{73B991D3-BBCF-42D1-B7AD-730B325457A4}" type="sibTrans" cxnId="{3EB52D00-6720-459B-9DF3-15433D86801D}">
      <dgm:prSet/>
      <dgm:spPr/>
      <dgm:t>
        <a:bodyPr/>
        <a:lstStyle/>
        <a:p>
          <a:endParaRPr lang="en-US"/>
        </a:p>
      </dgm:t>
    </dgm:pt>
    <dgm:pt modelId="{B11E6951-0F7A-49FF-A9EA-C1F6C341B3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dirty="0">
              <a:latin typeface="+mj-lt"/>
            </a:rPr>
            <a:t>Varhaista mielenterveyden tukea tarjoavien ammattilaisten (mm. opiskeluhuolto) mitoitusten mukaisten resurssien turvaaminen on keskeistä. Hoitotakuuseen pääseminen tulee edellyttämään jonkin verran resurssien lisäystä, johtuen muun muassa palvelutarpeen kasvusta ja hoitotakuun kiristymisestä. </a:t>
          </a:r>
          <a:endParaRPr lang="en-US" sz="1400" dirty="0">
            <a:latin typeface="+mj-lt"/>
          </a:endParaRPr>
        </a:p>
      </dgm:t>
    </dgm:pt>
    <dgm:pt modelId="{D4C9F8D4-818B-480D-A1AD-B848F41627B9}" type="parTrans" cxnId="{6108032A-AC57-4CD6-80BD-FF46F21B9015}">
      <dgm:prSet/>
      <dgm:spPr/>
      <dgm:t>
        <a:bodyPr/>
        <a:lstStyle/>
        <a:p>
          <a:endParaRPr lang="en-US"/>
        </a:p>
      </dgm:t>
    </dgm:pt>
    <dgm:pt modelId="{6EC64C9E-1729-4538-AD72-AFB6DE57EF7B}" type="sibTrans" cxnId="{6108032A-AC57-4CD6-80BD-FF46F21B9015}">
      <dgm:prSet/>
      <dgm:spPr/>
      <dgm:t>
        <a:bodyPr/>
        <a:lstStyle/>
        <a:p>
          <a:endParaRPr lang="en-US"/>
        </a:p>
      </dgm:t>
    </dgm:pt>
    <dgm:pt modelId="{A2D1CF2E-5A79-42F6-8014-8B20F7E0EE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dirty="0">
              <a:latin typeface="+mj-lt"/>
            </a:rPr>
            <a:t>Oman palvelutuotannon lisääminen tulevina vuosina</a:t>
          </a:r>
          <a:endParaRPr lang="en-US" dirty="0">
            <a:latin typeface="+mj-lt"/>
          </a:endParaRPr>
        </a:p>
      </dgm:t>
    </dgm:pt>
    <dgm:pt modelId="{B532DF3B-C7A8-432E-9338-C219D9AD1F07}" type="parTrans" cxnId="{FC8984ED-C6F7-44E1-A721-0C4BF312C9DE}">
      <dgm:prSet/>
      <dgm:spPr/>
      <dgm:t>
        <a:bodyPr/>
        <a:lstStyle/>
        <a:p>
          <a:endParaRPr lang="en-US"/>
        </a:p>
      </dgm:t>
    </dgm:pt>
    <dgm:pt modelId="{C66AB901-1A6D-4370-AE73-6F569DF523B2}" type="sibTrans" cxnId="{FC8984ED-C6F7-44E1-A721-0C4BF312C9DE}">
      <dgm:prSet/>
      <dgm:spPr/>
      <dgm:t>
        <a:bodyPr/>
        <a:lstStyle/>
        <a:p>
          <a:endParaRPr lang="en-US"/>
        </a:p>
      </dgm:t>
    </dgm:pt>
    <dgm:pt modelId="{D20A1BD3-7457-4885-B214-B6FDA874F5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u="sng" dirty="0">
              <a:latin typeface="+mj-lt"/>
            </a:rPr>
            <a:t>Kotiin vietävät palvelut </a:t>
          </a:r>
          <a:endParaRPr lang="en-US" sz="1400" u="sng" dirty="0">
            <a:latin typeface="+mj-lt"/>
          </a:endParaRPr>
        </a:p>
      </dgm:t>
    </dgm:pt>
    <dgm:pt modelId="{DDA8F1B6-3D95-4A0C-AA55-1536520BAFF5}" type="parTrans" cxnId="{3710B0F5-94D5-4EBF-80EC-E1A9749F2843}">
      <dgm:prSet/>
      <dgm:spPr/>
      <dgm:t>
        <a:bodyPr/>
        <a:lstStyle/>
        <a:p>
          <a:endParaRPr lang="en-US"/>
        </a:p>
      </dgm:t>
    </dgm:pt>
    <dgm:pt modelId="{D96821ED-EC0B-4762-B7AB-BFAEABAA11E2}" type="sibTrans" cxnId="{3710B0F5-94D5-4EBF-80EC-E1A9749F2843}">
      <dgm:prSet/>
      <dgm:spPr/>
      <dgm:t>
        <a:bodyPr/>
        <a:lstStyle/>
        <a:p>
          <a:endParaRPr lang="en-US"/>
        </a:p>
      </dgm:t>
    </dgm:pt>
    <dgm:pt modelId="{5ECD50BB-F2DD-402E-B278-8857479C3CF0}">
      <dgm:prSet custT="1"/>
      <dgm:spPr/>
      <dgm:t>
        <a:bodyPr/>
        <a:lstStyle/>
        <a:p>
          <a:r>
            <a:rPr lang="fi-FI" sz="1400" dirty="0">
              <a:latin typeface="+mj-lt"/>
            </a:rPr>
            <a:t>perhetyön työnjaon uudistaminen ja oman tuotannon lisääminen</a:t>
          </a:r>
          <a:endParaRPr lang="en-US" sz="1400" dirty="0">
            <a:latin typeface="+mj-lt"/>
          </a:endParaRPr>
        </a:p>
      </dgm:t>
    </dgm:pt>
    <dgm:pt modelId="{B58EF457-F5B3-4922-844C-3FBC56C280C1}" type="parTrans" cxnId="{E95AF848-78D2-4FFB-84D7-DD82E56607AC}">
      <dgm:prSet/>
      <dgm:spPr/>
      <dgm:t>
        <a:bodyPr/>
        <a:lstStyle/>
        <a:p>
          <a:endParaRPr lang="en-US"/>
        </a:p>
      </dgm:t>
    </dgm:pt>
    <dgm:pt modelId="{6CEA705F-ECBB-4D40-8EAA-3B726D8BF3D4}" type="sibTrans" cxnId="{E95AF848-78D2-4FFB-84D7-DD82E56607AC}">
      <dgm:prSet/>
      <dgm:spPr/>
      <dgm:t>
        <a:bodyPr/>
        <a:lstStyle/>
        <a:p>
          <a:endParaRPr lang="en-US"/>
        </a:p>
      </dgm:t>
    </dgm:pt>
    <dgm:pt modelId="{81B44CB4-0E1C-4C95-8864-4D115DFE0CE1}">
      <dgm:prSet custT="1"/>
      <dgm:spPr/>
      <dgm:t>
        <a:bodyPr/>
        <a:lstStyle/>
        <a:p>
          <a:r>
            <a:rPr lang="fi-FI" sz="1400" dirty="0">
              <a:latin typeface="+mj-lt"/>
            </a:rPr>
            <a:t>lapsiperheiden kotipalvelu</a:t>
          </a:r>
          <a:endParaRPr lang="en-US" sz="1400" dirty="0">
            <a:latin typeface="+mj-lt"/>
          </a:endParaRPr>
        </a:p>
      </dgm:t>
    </dgm:pt>
    <dgm:pt modelId="{96A2B97F-2F01-4B64-AC9C-4366112FAD1D}" type="parTrans" cxnId="{1ED9BCB8-DA6D-4B1F-A4AC-320971A1DB78}">
      <dgm:prSet/>
      <dgm:spPr/>
      <dgm:t>
        <a:bodyPr/>
        <a:lstStyle/>
        <a:p>
          <a:endParaRPr lang="en-US"/>
        </a:p>
      </dgm:t>
    </dgm:pt>
    <dgm:pt modelId="{F45D2318-9AE5-4782-ABAA-219AB7CE98CF}" type="sibTrans" cxnId="{1ED9BCB8-DA6D-4B1F-A4AC-320971A1DB78}">
      <dgm:prSet/>
      <dgm:spPr/>
      <dgm:t>
        <a:bodyPr/>
        <a:lstStyle/>
        <a:p>
          <a:endParaRPr lang="en-US"/>
        </a:p>
      </dgm:t>
    </dgm:pt>
    <dgm:pt modelId="{0A7EEC31-1833-43D8-AC5B-121F62CE4D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400" u="sng" dirty="0">
              <a:latin typeface="+mj-lt"/>
            </a:rPr>
            <a:t>Sijaishuollon laitospalvelut</a:t>
          </a:r>
          <a:endParaRPr lang="en-US" sz="1400" u="sng" dirty="0">
            <a:latin typeface="+mj-lt"/>
          </a:endParaRPr>
        </a:p>
      </dgm:t>
    </dgm:pt>
    <dgm:pt modelId="{DBB56F50-546E-432F-B531-DEC83DB93133}" type="parTrans" cxnId="{675C19BE-4F4C-4E2D-B486-91575DA3BF39}">
      <dgm:prSet/>
      <dgm:spPr/>
      <dgm:t>
        <a:bodyPr/>
        <a:lstStyle/>
        <a:p>
          <a:endParaRPr lang="en-US"/>
        </a:p>
      </dgm:t>
    </dgm:pt>
    <dgm:pt modelId="{D22FC440-3319-45AA-8EE3-B0F7EC00F439}" type="sibTrans" cxnId="{675C19BE-4F4C-4E2D-B486-91575DA3BF39}">
      <dgm:prSet/>
      <dgm:spPr/>
      <dgm:t>
        <a:bodyPr/>
        <a:lstStyle/>
        <a:p>
          <a:endParaRPr lang="en-US"/>
        </a:p>
      </dgm:t>
    </dgm:pt>
    <dgm:pt modelId="{A01288EA-876E-43B6-8B33-ABB901220BB6}">
      <dgm:prSet custT="1"/>
      <dgm:spPr/>
      <dgm:t>
        <a:bodyPr/>
        <a:lstStyle/>
        <a:p>
          <a:r>
            <a:rPr lang="fi-FI" sz="1400" dirty="0">
              <a:latin typeface="+mj-lt"/>
            </a:rPr>
            <a:t>Arvioidaan tuotantotapa-analyysia hyödyntäen perustason yksiköiden muuttamista erityistason yksiköiksi ja uusien yksiköiden perustamista nykyisten yksiköiden lisäksi.</a:t>
          </a:r>
          <a:endParaRPr lang="en-US" sz="1400" dirty="0">
            <a:latin typeface="+mj-lt"/>
          </a:endParaRPr>
        </a:p>
      </dgm:t>
    </dgm:pt>
    <dgm:pt modelId="{166ABF21-7092-423E-B351-1CCBBAAD0910}" type="parTrans" cxnId="{A94914CC-D8E4-412B-8162-0BE018980946}">
      <dgm:prSet/>
      <dgm:spPr/>
      <dgm:t>
        <a:bodyPr/>
        <a:lstStyle/>
        <a:p>
          <a:endParaRPr lang="en-US"/>
        </a:p>
      </dgm:t>
    </dgm:pt>
    <dgm:pt modelId="{4BB3EFE4-641B-4095-A213-DEF58649D1A5}" type="sibTrans" cxnId="{A94914CC-D8E4-412B-8162-0BE018980946}">
      <dgm:prSet/>
      <dgm:spPr/>
      <dgm:t>
        <a:bodyPr/>
        <a:lstStyle/>
        <a:p>
          <a:endParaRPr lang="en-US"/>
        </a:p>
      </dgm:t>
    </dgm:pt>
    <dgm:pt modelId="{1D4BA822-F447-40FA-8631-284104FBFE92}" type="pres">
      <dgm:prSet presAssocID="{842D2118-17CF-4493-9453-0EE67873872F}" presName="root" presStyleCnt="0">
        <dgm:presLayoutVars>
          <dgm:dir/>
          <dgm:resizeHandles val="exact"/>
        </dgm:presLayoutVars>
      </dgm:prSet>
      <dgm:spPr/>
    </dgm:pt>
    <dgm:pt modelId="{768A82DA-0661-44DD-80C9-08CC8DFD5EE5}" type="pres">
      <dgm:prSet presAssocID="{4756EE59-C377-449D-B1AF-9AA476A54C6C}" presName="compNode" presStyleCnt="0"/>
      <dgm:spPr/>
    </dgm:pt>
    <dgm:pt modelId="{EE598522-E769-40A5-A27A-DCC64EE3D32D}" type="pres">
      <dgm:prSet presAssocID="{4756EE59-C377-449D-B1AF-9AA476A54C6C}" presName="iconRect" presStyleLbl="node1" presStyleIdx="0" presStyleCnt="3" custScaleX="107890" custScaleY="1116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</dgm:spPr>
    </dgm:pt>
    <dgm:pt modelId="{D80800C1-22A3-4746-AFE1-4E3A0F821383}" type="pres">
      <dgm:prSet presAssocID="{4756EE59-C377-449D-B1AF-9AA476A54C6C}" presName="iconSpace" presStyleCnt="0"/>
      <dgm:spPr/>
    </dgm:pt>
    <dgm:pt modelId="{159953BD-9AAE-4619-B8DF-C91D7B1E6A03}" type="pres">
      <dgm:prSet presAssocID="{4756EE59-C377-449D-B1AF-9AA476A54C6C}" presName="parTx" presStyleLbl="revTx" presStyleIdx="0" presStyleCnt="6">
        <dgm:presLayoutVars>
          <dgm:chMax val="0"/>
          <dgm:chPref val="0"/>
        </dgm:presLayoutVars>
      </dgm:prSet>
      <dgm:spPr/>
    </dgm:pt>
    <dgm:pt modelId="{A62A9E08-AFEB-4DEB-BB09-D2679A36B3DF}" type="pres">
      <dgm:prSet presAssocID="{4756EE59-C377-449D-B1AF-9AA476A54C6C}" presName="txSpace" presStyleCnt="0"/>
      <dgm:spPr/>
    </dgm:pt>
    <dgm:pt modelId="{6E580CFA-3573-4A90-AAC9-80B72E4E4ED8}" type="pres">
      <dgm:prSet presAssocID="{4756EE59-C377-449D-B1AF-9AA476A54C6C}" presName="desTx" presStyleLbl="revTx" presStyleIdx="1" presStyleCnt="6">
        <dgm:presLayoutVars/>
      </dgm:prSet>
      <dgm:spPr/>
    </dgm:pt>
    <dgm:pt modelId="{2C3EC7D6-38A4-42D5-B175-A4ECA44996E7}" type="pres">
      <dgm:prSet presAssocID="{7CFB86B4-3569-447E-9A2A-986FC3AC809C}" presName="sibTrans" presStyleCnt="0"/>
      <dgm:spPr/>
    </dgm:pt>
    <dgm:pt modelId="{3ED96EFF-588E-4B08-9355-1C059420D1B5}" type="pres">
      <dgm:prSet presAssocID="{E7A9F9BC-57BF-45B4-A982-F53C14B4BA46}" presName="compNode" presStyleCnt="0"/>
      <dgm:spPr/>
    </dgm:pt>
    <dgm:pt modelId="{BE21AF48-E8E0-4A5C-8A36-6CCC407039A0}" type="pres">
      <dgm:prSet presAssocID="{E7A9F9BC-57BF-45B4-A982-F53C14B4BA46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654595-BEAB-4027-AE3F-A9E8AECE9C57}" type="pres">
      <dgm:prSet presAssocID="{E7A9F9BC-57BF-45B4-A982-F53C14B4BA46}" presName="iconSpace" presStyleCnt="0"/>
      <dgm:spPr/>
    </dgm:pt>
    <dgm:pt modelId="{5279DC9C-1432-4305-9BDA-AF63936702D8}" type="pres">
      <dgm:prSet presAssocID="{E7A9F9BC-57BF-45B4-A982-F53C14B4BA46}" presName="parTx" presStyleLbl="revTx" presStyleIdx="2" presStyleCnt="6">
        <dgm:presLayoutVars>
          <dgm:chMax val="0"/>
          <dgm:chPref val="0"/>
        </dgm:presLayoutVars>
      </dgm:prSet>
      <dgm:spPr/>
    </dgm:pt>
    <dgm:pt modelId="{6E01A1D3-2CF5-40B7-8F40-BB716F8D932C}" type="pres">
      <dgm:prSet presAssocID="{E7A9F9BC-57BF-45B4-A982-F53C14B4BA46}" presName="txSpace" presStyleCnt="0"/>
      <dgm:spPr/>
    </dgm:pt>
    <dgm:pt modelId="{3066651B-AC99-4A3D-AF4C-330A4B566F9C}" type="pres">
      <dgm:prSet presAssocID="{E7A9F9BC-57BF-45B4-A982-F53C14B4BA46}" presName="desTx" presStyleLbl="revTx" presStyleIdx="3" presStyleCnt="6">
        <dgm:presLayoutVars/>
      </dgm:prSet>
      <dgm:spPr/>
    </dgm:pt>
    <dgm:pt modelId="{F77E6480-E965-40D1-93AF-AA24E5798988}" type="pres">
      <dgm:prSet presAssocID="{B114812F-FE66-49D9-BDF5-4E4BCC051D13}" presName="sibTrans" presStyleCnt="0"/>
      <dgm:spPr/>
    </dgm:pt>
    <dgm:pt modelId="{4D45311A-8AD7-480A-8A0C-E05481CA2012}" type="pres">
      <dgm:prSet presAssocID="{A2D1CF2E-5A79-42F6-8014-8B20F7E0EEE1}" presName="compNode" presStyleCnt="0"/>
      <dgm:spPr/>
    </dgm:pt>
    <dgm:pt modelId="{D0A3FC09-FB33-4B60-A858-E002B120832B}" type="pres">
      <dgm:prSet presAssocID="{A2D1CF2E-5A79-42F6-8014-8B20F7E0EEE1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B022268-7EB9-4FEA-BABE-974AEE8DC82B}" type="pres">
      <dgm:prSet presAssocID="{A2D1CF2E-5A79-42F6-8014-8B20F7E0EEE1}" presName="iconSpace" presStyleCnt="0"/>
      <dgm:spPr/>
    </dgm:pt>
    <dgm:pt modelId="{2F8A5605-D70B-41E2-B909-5AE5ABF07E34}" type="pres">
      <dgm:prSet presAssocID="{A2D1CF2E-5A79-42F6-8014-8B20F7E0EEE1}" presName="parTx" presStyleLbl="revTx" presStyleIdx="4" presStyleCnt="6">
        <dgm:presLayoutVars>
          <dgm:chMax val="0"/>
          <dgm:chPref val="0"/>
        </dgm:presLayoutVars>
      </dgm:prSet>
      <dgm:spPr/>
    </dgm:pt>
    <dgm:pt modelId="{F805802F-613C-4B98-8557-7714AB650F7D}" type="pres">
      <dgm:prSet presAssocID="{A2D1CF2E-5A79-42F6-8014-8B20F7E0EEE1}" presName="txSpace" presStyleCnt="0"/>
      <dgm:spPr/>
    </dgm:pt>
    <dgm:pt modelId="{98A494DD-B87C-48AE-A33B-0E9B345416F1}" type="pres">
      <dgm:prSet presAssocID="{A2D1CF2E-5A79-42F6-8014-8B20F7E0EEE1}" presName="desTx" presStyleLbl="revTx" presStyleIdx="5" presStyleCnt="6">
        <dgm:presLayoutVars/>
      </dgm:prSet>
      <dgm:spPr/>
    </dgm:pt>
  </dgm:ptLst>
  <dgm:cxnLst>
    <dgm:cxn modelId="{3EB52D00-6720-459B-9DF3-15433D86801D}" srcId="{E7A9F9BC-57BF-45B4-A982-F53C14B4BA46}" destId="{41ABDDD2-3E8D-451F-BD4B-13C0406C6577}" srcOrd="0" destOrd="0" parTransId="{1CDE9EB1-F00F-486F-8ABC-BFE5B98E91EC}" sibTransId="{73B991D3-BBCF-42D1-B7AD-730B325457A4}"/>
    <dgm:cxn modelId="{9648E303-D05A-4F14-AD35-FF6386276D1F}" type="presOf" srcId="{B11E6951-0F7A-49FF-A9EA-C1F6C341B336}" destId="{3066651B-AC99-4A3D-AF4C-330A4B566F9C}" srcOrd="0" destOrd="1" presId="urn:microsoft.com/office/officeart/2018/2/layout/IconLabelDescriptionList"/>
    <dgm:cxn modelId="{D433E00C-187D-4D9D-9C99-4FFEF4E2C022}" srcId="{842D2118-17CF-4493-9453-0EE67873872F}" destId="{4756EE59-C377-449D-B1AF-9AA476A54C6C}" srcOrd="0" destOrd="0" parTransId="{0B55F754-F3C0-44FC-9AFE-E964D6907E11}" sibTransId="{7CFB86B4-3569-447E-9A2A-986FC3AC809C}"/>
    <dgm:cxn modelId="{AFB13115-4ECF-4F80-AD32-41FEC333BBD0}" type="presOf" srcId="{A2D1CF2E-5A79-42F6-8014-8B20F7E0EEE1}" destId="{2F8A5605-D70B-41E2-B909-5AE5ABF07E34}" srcOrd="0" destOrd="0" presId="urn:microsoft.com/office/officeart/2018/2/layout/IconLabelDescriptionList"/>
    <dgm:cxn modelId="{6108032A-AC57-4CD6-80BD-FF46F21B9015}" srcId="{E7A9F9BC-57BF-45B4-A982-F53C14B4BA46}" destId="{B11E6951-0F7A-49FF-A9EA-C1F6C341B336}" srcOrd="1" destOrd="0" parTransId="{D4C9F8D4-818B-480D-A1AD-B848F41627B9}" sibTransId="{6EC64C9E-1729-4538-AD72-AFB6DE57EF7B}"/>
    <dgm:cxn modelId="{18AB3B32-DE66-4684-AD00-C751323F8582}" type="presOf" srcId="{4756EE59-C377-449D-B1AF-9AA476A54C6C}" destId="{159953BD-9AAE-4619-B8DF-C91D7B1E6A03}" srcOrd="0" destOrd="0" presId="urn:microsoft.com/office/officeart/2018/2/layout/IconLabelDescriptionList"/>
    <dgm:cxn modelId="{B8DED268-2FFB-4D2D-9128-0C39D98B92F0}" type="presOf" srcId="{CC215D3C-AB70-428B-B93D-8E19A2D41EFF}" destId="{6E580CFA-3573-4A90-AAC9-80B72E4E4ED8}" srcOrd="0" destOrd="1" presId="urn:microsoft.com/office/officeart/2018/2/layout/IconLabelDescriptionList"/>
    <dgm:cxn modelId="{E95AF848-78D2-4FFB-84D7-DD82E56607AC}" srcId="{D20A1BD3-7457-4885-B214-B6FDA874F5F3}" destId="{5ECD50BB-F2DD-402E-B278-8857479C3CF0}" srcOrd="0" destOrd="0" parTransId="{B58EF457-F5B3-4922-844C-3FBC56C280C1}" sibTransId="{6CEA705F-ECBB-4D40-8EAA-3B726D8BF3D4}"/>
    <dgm:cxn modelId="{6286D355-CA3D-491F-A526-432BD2D04BB2}" type="presOf" srcId="{E7A9F9BC-57BF-45B4-A982-F53C14B4BA46}" destId="{5279DC9C-1432-4305-9BDA-AF63936702D8}" srcOrd="0" destOrd="0" presId="urn:microsoft.com/office/officeart/2018/2/layout/IconLabelDescriptionList"/>
    <dgm:cxn modelId="{EE327979-21AE-4A14-B584-B52E29A6CE37}" type="presOf" srcId="{D20A1BD3-7457-4885-B214-B6FDA874F5F3}" destId="{98A494DD-B87C-48AE-A33B-0E9B345416F1}" srcOrd="0" destOrd="0" presId="urn:microsoft.com/office/officeart/2018/2/layout/IconLabelDescriptionList"/>
    <dgm:cxn modelId="{E99A597D-4A83-4520-B268-65D19F879103}" srcId="{4756EE59-C377-449D-B1AF-9AA476A54C6C}" destId="{CC215D3C-AB70-428B-B93D-8E19A2D41EFF}" srcOrd="1" destOrd="0" parTransId="{557E843D-487B-4FF5-9B1B-A2E0AC57343A}" sibTransId="{FB6EB345-78D4-4964-91E6-53A18F7723E0}"/>
    <dgm:cxn modelId="{43AE6890-55A0-48CD-806B-16642EBF6711}" type="presOf" srcId="{81B44CB4-0E1C-4C95-8864-4D115DFE0CE1}" destId="{98A494DD-B87C-48AE-A33B-0E9B345416F1}" srcOrd="0" destOrd="2" presId="urn:microsoft.com/office/officeart/2018/2/layout/IconLabelDescriptionList"/>
    <dgm:cxn modelId="{3B27CDAB-F431-4DA5-B670-40DB7094FFDB}" type="presOf" srcId="{41ABDDD2-3E8D-451F-BD4B-13C0406C6577}" destId="{3066651B-AC99-4A3D-AF4C-330A4B566F9C}" srcOrd="0" destOrd="0" presId="urn:microsoft.com/office/officeart/2018/2/layout/IconLabelDescriptionList"/>
    <dgm:cxn modelId="{1ED9BCB8-DA6D-4B1F-A4AC-320971A1DB78}" srcId="{D20A1BD3-7457-4885-B214-B6FDA874F5F3}" destId="{81B44CB4-0E1C-4C95-8864-4D115DFE0CE1}" srcOrd="1" destOrd="0" parTransId="{96A2B97F-2F01-4B64-AC9C-4366112FAD1D}" sibTransId="{F45D2318-9AE5-4782-ABAA-219AB7CE98CF}"/>
    <dgm:cxn modelId="{675C19BE-4F4C-4E2D-B486-91575DA3BF39}" srcId="{A2D1CF2E-5A79-42F6-8014-8B20F7E0EEE1}" destId="{0A7EEC31-1833-43D8-AC5B-121F62CE4D76}" srcOrd="1" destOrd="0" parTransId="{DBB56F50-546E-432F-B531-DEC83DB93133}" sibTransId="{D22FC440-3319-45AA-8EE3-B0F7EC00F439}"/>
    <dgm:cxn modelId="{7FA7EBBF-A35E-4421-B0CE-0150B296731D}" type="presOf" srcId="{5ECD50BB-F2DD-402E-B278-8857479C3CF0}" destId="{98A494DD-B87C-48AE-A33B-0E9B345416F1}" srcOrd="0" destOrd="1" presId="urn:microsoft.com/office/officeart/2018/2/layout/IconLabelDescriptionList"/>
    <dgm:cxn modelId="{43FD13C3-203D-461C-A366-329F87B40924}" type="presOf" srcId="{A01288EA-876E-43B6-8B33-ABB901220BB6}" destId="{98A494DD-B87C-48AE-A33B-0E9B345416F1}" srcOrd="0" destOrd="4" presId="urn:microsoft.com/office/officeart/2018/2/layout/IconLabelDescriptionList"/>
    <dgm:cxn modelId="{7CC582C4-A139-4560-A5F9-33F1CCDDEC62}" type="presOf" srcId="{0A7EEC31-1833-43D8-AC5B-121F62CE4D76}" destId="{98A494DD-B87C-48AE-A33B-0E9B345416F1}" srcOrd="0" destOrd="3" presId="urn:microsoft.com/office/officeart/2018/2/layout/IconLabelDescriptionList"/>
    <dgm:cxn modelId="{97FF49C8-AFD1-4530-A2A5-73CE470F63A5}" type="presOf" srcId="{842D2118-17CF-4493-9453-0EE67873872F}" destId="{1D4BA822-F447-40FA-8631-284104FBFE92}" srcOrd="0" destOrd="0" presId="urn:microsoft.com/office/officeart/2018/2/layout/IconLabelDescriptionList"/>
    <dgm:cxn modelId="{0523BACB-1121-4E88-A29A-E42263D79C66}" type="presOf" srcId="{D5CD6413-1F84-4B40-8DCB-B3E58E446061}" destId="{6E580CFA-3573-4A90-AAC9-80B72E4E4ED8}" srcOrd="0" destOrd="0" presId="urn:microsoft.com/office/officeart/2018/2/layout/IconLabelDescriptionList"/>
    <dgm:cxn modelId="{A94914CC-D8E4-412B-8162-0BE018980946}" srcId="{0A7EEC31-1833-43D8-AC5B-121F62CE4D76}" destId="{A01288EA-876E-43B6-8B33-ABB901220BB6}" srcOrd="0" destOrd="0" parTransId="{166ABF21-7092-423E-B351-1CCBBAAD0910}" sibTransId="{4BB3EFE4-641B-4095-A213-DEF58649D1A5}"/>
    <dgm:cxn modelId="{012118D8-B691-4EA1-99D7-0A5954F1B836}" srcId="{4756EE59-C377-449D-B1AF-9AA476A54C6C}" destId="{D5CD6413-1F84-4B40-8DCB-B3E58E446061}" srcOrd="0" destOrd="0" parTransId="{A0AB7009-FA9F-4469-9561-1A2A62B4D05C}" sibTransId="{E13B0A71-DB00-4CFE-840F-6B163D77E974}"/>
    <dgm:cxn modelId="{68F432E2-9277-40C1-98A8-DCDF1246262C}" srcId="{842D2118-17CF-4493-9453-0EE67873872F}" destId="{E7A9F9BC-57BF-45B4-A982-F53C14B4BA46}" srcOrd="1" destOrd="0" parTransId="{674B8ED3-2150-4D9A-A9BA-F1073190B264}" sibTransId="{B114812F-FE66-49D9-BDF5-4E4BCC051D13}"/>
    <dgm:cxn modelId="{FC8984ED-C6F7-44E1-A721-0C4BF312C9DE}" srcId="{842D2118-17CF-4493-9453-0EE67873872F}" destId="{A2D1CF2E-5A79-42F6-8014-8B20F7E0EEE1}" srcOrd="2" destOrd="0" parTransId="{B532DF3B-C7A8-432E-9338-C219D9AD1F07}" sibTransId="{C66AB901-1A6D-4370-AE73-6F569DF523B2}"/>
    <dgm:cxn modelId="{3710B0F5-94D5-4EBF-80EC-E1A9749F2843}" srcId="{A2D1CF2E-5A79-42F6-8014-8B20F7E0EEE1}" destId="{D20A1BD3-7457-4885-B214-B6FDA874F5F3}" srcOrd="0" destOrd="0" parTransId="{DDA8F1B6-3D95-4A0C-AA55-1536520BAFF5}" sibTransId="{D96821ED-EC0B-4762-B7AB-BFAEABAA11E2}"/>
    <dgm:cxn modelId="{124221E5-10A6-4228-AD12-AE19E7318A03}" type="presParOf" srcId="{1D4BA822-F447-40FA-8631-284104FBFE92}" destId="{768A82DA-0661-44DD-80C9-08CC8DFD5EE5}" srcOrd="0" destOrd="0" presId="urn:microsoft.com/office/officeart/2018/2/layout/IconLabelDescriptionList"/>
    <dgm:cxn modelId="{57DBD684-F436-4DF7-9264-E01AFB36921D}" type="presParOf" srcId="{768A82DA-0661-44DD-80C9-08CC8DFD5EE5}" destId="{EE598522-E769-40A5-A27A-DCC64EE3D32D}" srcOrd="0" destOrd="0" presId="urn:microsoft.com/office/officeart/2018/2/layout/IconLabelDescriptionList"/>
    <dgm:cxn modelId="{299D9D88-7953-448B-9DA1-EA29D3C0FB62}" type="presParOf" srcId="{768A82DA-0661-44DD-80C9-08CC8DFD5EE5}" destId="{D80800C1-22A3-4746-AFE1-4E3A0F821383}" srcOrd="1" destOrd="0" presId="urn:microsoft.com/office/officeart/2018/2/layout/IconLabelDescriptionList"/>
    <dgm:cxn modelId="{8B01F5D3-157F-4DB4-9607-A3F0F4573A71}" type="presParOf" srcId="{768A82DA-0661-44DD-80C9-08CC8DFD5EE5}" destId="{159953BD-9AAE-4619-B8DF-C91D7B1E6A03}" srcOrd="2" destOrd="0" presId="urn:microsoft.com/office/officeart/2018/2/layout/IconLabelDescriptionList"/>
    <dgm:cxn modelId="{EFC72C08-88E6-49A1-A7CD-8E2CB70C9FF0}" type="presParOf" srcId="{768A82DA-0661-44DD-80C9-08CC8DFD5EE5}" destId="{A62A9E08-AFEB-4DEB-BB09-D2679A36B3DF}" srcOrd="3" destOrd="0" presId="urn:microsoft.com/office/officeart/2018/2/layout/IconLabelDescriptionList"/>
    <dgm:cxn modelId="{8B13E7CE-DB78-4652-9DC0-E701AB1AAA91}" type="presParOf" srcId="{768A82DA-0661-44DD-80C9-08CC8DFD5EE5}" destId="{6E580CFA-3573-4A90-AAC9-80B72E4E4ED8}" srcOrd="4" destOrd="0" presId="urn:microsoft.com/office/officeart/2018/2/layout/IconLabelDescriptionList"/>
    <dgm:cxn modelId="{24807159-97E1-43FF-8C45-A4251E58786B}" type="presParOf" srcId="{1D4BA822-F447-40FA-8631-284104FBFE92}" destId="{2C3EC7D6-38A4-42D5-B175-A4ECA44996E7}" srcOrd="1" destOrd="0" presId="urn:microsoft.com/office/officeart/2018/2/layout/IconLabelDescriptionList"/>
    <dgm:cxn modelId="{3B9A665F-FF4E-4A51-B25B-C60E5C62419B}" type="presParOf" srcId="{1D4BA822-F447-40FA-8631-284104FBFE92}" destId="{3ED96EFF-588E-4B08-9355-1C059420D1B5}" srcOrd="2" destOrd="0" presId="urn:microsoft.com/office/officeart/2018/2/layout/IconLabelDescriptionList"/>
    <dgm:cxn modelId="{585136CB-88DA-42DB-B812-FBAAAAE6CC5D}" type="presParOf" srcId="{3ED96EFF-588E-4B08-9355-1C059420D1B5}" destId="{BE21AF48-E8E0-4A5C-8A36-6CCC407039A0}" srcOrd="0" destOrd="0" presId="urn:microsoft.com/office/officeart/2018/2/layout/IconLabelDescriptionList"/>
    <dgm:cxn modelId="{181837E7-5767-464B-8985-DA94DBC6B88E}" type="presParOf" srcId="{3ED96EFF-588E-4B08-9355-1C059420D1B5}" destId="{62654595-BEAB-4027-AE3F-A9E8AECE9C57}" srcOrd="1" destOrd="0" presId="urn:microsoft.com/office/officeart/2018/2/layout/IconLabelDescriptionList"/>
    <dgm:cxn modelId="{83BF7F9E-4E47-4F93-929B-ED274ACFB508}" type="presParOf" srcId="{3ED96EFF-588E-4B08-9355-1C059420D1B5}" destId="{5279DC9C-1432-4305-9BDA-AF63936702D8}" srcOrd="2" destOrd="0" presId="urn:microsoft.com/office/officeart/2018/2/layout/IconLabelDescriptionList"/>
    <dgm:cxn modelId="{DC629CCA-8392-4F6E-B993-2E324A2890AC}" type="presParOf" srcId="{3ED96EFF-588E-4B08-9355-1C059420D1B5}" destId="{6E01A1D3-2CF5-40B7-8F40-BB716F8D932C}" srcOrd="3" destOrd="0" presId="urn:microsoft.com/office/officeart/2018/2/layout/IconLabelDescriptionList"/>
    <dgm:cxn modelId="{264B0613-E412-4A87-B54B-403A19D01718}" type="presParOf" srcId="{3ED96EFF-588E-4B08-9355-1C059420D1B5}" destId="{3066651B-AC99-4A3D-AF4C-330A4B566F9C}" srcOrd="4" destOrd="0" presId="urn:microsoft.com/office/officeart/2018/2/layout/IconLabelDescriptionList"/>
    <dgm:cxn modelId="{ED0D7D2E-D6C4-4F6D-9072-0805468E12B3}" type="presParOf" srcId="{1D4BA822-F447-40FA-8631-284104FBFE92}" destId="{F77E6480-E965-40D1-93AF-AA24E5798988}" srcOrd="3" destOrd="0" presId="urn:microsoft.com/office/officeart/2018/2/layout/IconLabelDescriptionList"/>
    <dgm:cxn modelId="{38417D1C-D81F-4520-A1D1-EBD37CB70963}" type="presParOf" srcId="{1D4BA822-F447-40FA-8631-284104FBFE92}" destId="{4D45311A-8AD7-480A-8A0C-E05481CA2012}" srcOrd="4" destOrd="0" presId="urn:microsoft.com/office/officeart/2018/2/layout/IconLabelDescriptionList"/>
    <dgm:cxn modelId="{BD0AE955-4B91-40E0-9D90-4558DF4D1B23}" type="presParOf" srcId="{4D45311A-8AD7-480A-8A0C-E05481CA2012}" destId="{D0A3FC09-FB33-4B60-A858-E002B120832B}" srcOrd="0" destOrd="0" presId="urn:microsoft.com/office/officeart/2018/2/layout/IconLabelDescriptionList"/>
    <dgm:cxn modelId="{1D040943-3B51-481C-ADCB-302D66F4D95C}" type="presParOf" srcId="{4D45311A-8AD7-480A-8A0C-E05481CA2012}" destId="{4B022268-7EB9-4FEA-BABE-974AEE8DC82B}" srcOrd="1" destOrd="0" presId="urn:microsoft.com/office/officeart/2018/2/layout/IconLabelDescriptionList"/>
    <dgm:cxn modelId="{BB87935F-9FBC-410B-8BDA-37828DC6445F}" type="presParOf" srcId="{4D45311A-8AD7-480A-8A0C-E05481CA2012}" destId="{2F8A5605-D70B-41E2-B909-5AE5ABF07E34}" srcOrd="2" destOrd="0" presId="urn:microsoft.com/office/officeart/2018/2/layout/IconLabelDescriptionList"/>
    <dgm:cxn modelId="{6A16545C-9FFD-432B-90BE-047314CBCE07}" type="presParOf" srcId="{4D45311A-8AD7-480A-8A0C-E05481CA2012}" destId="{F805802F-613C-4B98-8557-7714AB650F7D}" srcOrd="3" destOrd="0" presId="urn:microsoft.com/office/officeart/2018/2/layout/IconLabelDescriptionList"/>
    <dgm:cxn modelId="{0D6633E3-5D55-4D05-B9A0-ADF55FF69C2D}" type="presParOf" srcId="{4D45311A-8AD7-480A-8A0C-E05481CA2012}" destId="{98A494DD-B87C-48AE-A33B-0E9B345416F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D2118-17CF-4493-9453-0EE67873872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4756EE59-C377-449D-B1AF-9AA476A54C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+mj-lt"/>
            </a:rPr>
            <a:t>Perheiden ennaltaehkäisevät palvelut</a:t>
          </a:r>
        </a:p>
      </dgm:t>
    </dgm:pt>
    <dgm:pt modelId="{0B55F754-F3C0-44FC-9AFE-E964D6907E11}" type="parTrans" cxnId="{D433E00C-187D-4D9D-9C99-4FFEF4E2C022}">
      <dgm:prSet/>
      <dgm:spPr/>
      <dgm:t>
        <a:bodyPr/>
        <a:lstStyle/>
        <a:p>
          <a:endParaRPr lang="en-US"/>
        </a:p>
      </dgm:t>
    </dgm:pt>
    <dgm:pt modelId="{7CFB86B4-3569-447E-9A2A-986FC3AC809C}" type="sibTrans" cxnId="{D433E00C-187D-4D9D-9C99-4FFEF4E2C022}">
      <dgm:prSet/>
      <dgm:spPr/>
      <dgm:t>
        <a:bodyPr/>
        <a:lstStyle/>
        <a:p>
          <a:endParaRPr lang="en-US"/>
        </a:p>
      </dgm:t>
    </dgm:pt>
    <dgm:pt modelId="{D5CD6413-1F84-4B40-8DCB-B3E58E446061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fi-FI" sz="1600">
              <a:latin typeface="+mj-lt"/>
              <a:cs typeface="Calibri Light"/>
            </a:rPr>
            <a:t>Oppilaitoksia ja päiväkoteja on n.</a:t>
          </a:r>
          <a:r>
            <a:rPr lang="fi-FI" sz="1600" b="1">
              <a:latin typeface="+mj-lt"/>
              <a:cs typeface="Calibri Light"/>
            </a:rPr>
            <a:t>222</a:t>
          </a:r>
          <a:r>
            <a:rPr lang="fi-FI" sz="1600">
              <a:latin typeface="+mj-lt"/>
              <a:cs typeface="Calibri Light"/>
            </a:rPr>
            <a:t> (oppilas-ja opiskeluhuolto)</a:t>
          </a:r>
        </a:p>
        <a:p>
          <a:pPr>
            <a:lnSpc>
              <a:spcPct val="100000"/>
            </a:lnSpc>
            <a:buNone/>
          </a:pPr>
          <a:r>
            <a:rPr lang="fi-FI" sz="1600" b="0">
              <a:latin typeface="+mj-lt"/>
              <a:cs typeface="Calibri Light"/>
            </a:rPr>
            <a:t>(2.aste 24 , perusopetus 51, esiopetus 147)</a:t>
          </a:r>
          <a:endParaRPr lang="en-US" sz="1600" b="0">
            <a:latin typeface="+mj-lt"/>
          </a:endParaRPr>
        </a:p>
      </dgm:t>
    </dgm:pt>
    <dgm:pt modelId="{A0AB7009-FA9F-4469-9561-1A2A62B4D05C}" type="parTrans" cxnId="{012118D8-B691-4EA1-99D7-0A5954F1B836}">
      <dgm:prSet/>
      <dgm:spPr/>
      <dgm:t>
        <a:bodyPr/>
        <a:lstStyle/>
        <a:p>
          <a:endParaRPr lang="en-US"/>
        </a:p>
      </dgm:t>
    </dgm:pt>
    <dgm:pt modelId="{E13B0A71-DB00-4CFE-840F-6B163D77E974}" type="sibTrans" cxnId="{012118D8-B691-4EA1-99D7-0A5954F1B836}">
      <dgm:prSet/>
      <dgm:spPr/>
      <dgm:t>
        <a:bodyPr/>
        <a:lstStyle/>
        <a:p>
          <a:endParaRPr lang="en-US"/>
        </a:p>
      </dgm:t>
    </dgm:pt>
    <dgm:pt modelId="{E7A9F9BC-57BF-45B4-A982-F53C14B4BA4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>
              <a:latin typeface="+mj-lt"/>
            </a:rPr>
            <a:t>Perheitä tukevat palvelut</a:t>
          </a:r>
          <a:endParaRPr lang="en-US">
            <a:latin typeface="+mj-lt"/>
          </a:endParaRPr>
        </a:p>
      </dgm:t>
    </dgm:pt>
    <dgm:pt modelId="{674B8ED3-2150-4D9A-A9BA-F1073190B264}" type="parTrans" cxnId="{68F432E2-9277-40C1-98A8-DCDF1246262C}">
      <dgm:prSet/>
      <dgm:spPr/>
      <dgm:t>
        <a:bodyPr/>
        <a:lstStyle/>
        <a:p>
          <a:endParaRPr lang="en-US"/>
        </a:p>
      </dgm:t>
    </dgm:pt>
    <dgm:pt modelId="{B114812F-FE66-49D9-BDF5-4E4BCC051D13}" type="sibTrans" cxnId="{68F432E2-9277-40C1-98A8-DCDF1246262C}">
      <dgm:prSet/>
      <dgm:spPr/>
      <dgm:t>
        <a:bodyPr/>
        <a:lstStyle/>
        <a:p>
          <a:endParaRPr lang="en-US"/>
        </a:p>
      </dgm:t>
    </dgm:pt>
    <dgm:pt modelId="{41ABDDD2-3E8D-451F-BD4B-13C0406C65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perheneuvolat </a:t>
          </a:r>
          <a:r>
            <a:rPr lang="en-US" sz="1600" b="1">
              <a:latin typeface="Calibri Light"/>
              <a:cs typeface="Calibri Light"/>
            </a:rPr>
            <a:t>3</a:t>
          </a:r>
          <a:endParaRPr lang="en-US" sz="1600" b="1">
            <a:latin typeface="+mj-lt"/>
          </a:endParaRPr>
        </a:p>
      </dgm:t>
    </dgm:pt>
    <dgm:pt modelId="{1CDE9EB1-F00F-486F-8ABC-BFE5B98E91EC}" type="parTrans" cxnId="{3EB52D00-6720-459B-9DF3-15433D86801D}">
      <dgm:prSet/>
      <dgm:spPr/>
      <dgm:t>
        <a:bodyPr/>
        <a:lstStyle/>
        <a:p>
          <a:endParaRPr lang="en-US"/>
        </a:p>
      </dgm:t>
    </dgm:pt>
    <dgm:pt modelId="{73B991D3-BBCF-42D1-B7AD-730B325457A4}" type="sibTrans" cxnId="{3EB52D00-6720-459B-9DF3-15433D86801D}">
      <dgm:prSet/>
      <dgm:spPr/>
      <dgm:t>
        <a:bodyPr/>
        <a:lstStyle/>
        <a:p>
          <a:endParaRPr lang="en-US"/>
        </a:p>
      </dgm:t>
    </dgm:pt>
    <dgm:pt modelId="{A2D1CF2E-5A79-42F6-8014-8B20F7E0EE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>
              <a:latin typeface="+mj-lt"/>
            </a:rPr>
            <a:t>Perheiden erityispalvelut</a:t>
          </a:r>
          <a:endParaRPr lang="en-US">
            <a:latin typeface="+mj-lt"/>
          </a:endParaRPr>
        </a:p>
      </dgm:t>
    </dgm:pt>
    <dgm:pt modelId="{B532DF3B-C7A8-432E-9338-C219D9AD1F07}" type="parTrans" cxnId="{FC8984ED-C6F7-44E1-A721-0C4BF312C9DE}">
      <dgm:prSet/>
      <dgm:spPr/>
      <dgm:t>
        <a:bodyPr/>
        <a:lstStyle/>
        <a:p>
          <a:endParaRPr lang="en-US"/>
        </a:p>
      </dgm:t>
    </dgm:pt>
    <dgm:pt modelId="{C66AB901-1A6D-4370-AE73-6F569DF523B2}" type="sibTrans" cxnId="{FC8984ED-C6F7-44E1-A721-0C4BF312C9DE}">
      <dgm:prSet/>
      <dgm:spPr/>
      <dgm:t>
        <a:bodyPr/>
        <a:lstStyle/>
        <a:p>
          <a:endParaRPr lang="en-US"/>
        </a:p>
      </dgm:t>
    </dgm:pt>
    <dgm:pt modelId="{D20A1BD3-7457-4885-B214-B6FDA874F5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lastensuojelulaitokset </a:t>
          </a:r>
          <a:r>
            <a:rPr lang="en-US" sz="1600" b="1">
              <a:latin typeface="Calibri Light"/>
              <a:cs typeface="Calibri Light"/>
            </a:rPr>
            <a:t>7</a:t>
          </a:r>
          <a:endParaRPr lang="en-US" sz="1600">
            <a:latin typeface="+mj-lt"/>
          </a:endParaRPr>
        </a:p>
      </dgm:t>
    </dgm:pt>
    <dgm:pt modelId="{DDA8F1B6-3D95-4A0C-AA55-1536520BAFF5}" type="parTrans" cxnId="{3710B0F5-94D5-4EBF-80EC-E1A9749F2843}">
      <dgm:prSet/>
      <dgm:spPr/>
      <dgm:t>
        <a:bodyPr/>
        <a:lstStyle/>
        <a:p>
          <a:endParaRPr lang="en-US"/>
        </a:p>
      </dgm:t>
    </dgm:pt>
    <dgm:pt modelId="{D96821ED-EC0B-4762-B7AB-BFAEABAA11E2}" type="sibTrans" cxnId="{3710B0F5-94D5-4EBF-80EC-E1A9749F2843}">
      <dgm:prSet/>
      <dgm:spPr/>
      <dgm:t>
        <a:bodyPr/>
        <a:lstStyle/>
        <a:p>
          <a:endParaRPr lang="en-US"/>
        </a:p>
      </dgm:t>
    </dgm:pt>
    <dgm:pt modelId="{190673DB-F921-40C0-A0D3-DAA306E8BE66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fi-FI" sz="1600">
              <a:latin typeface="+mj-lt"/>
              <a:ea typeface="Calibri Light"/>
              <a:cs typeface="Calibri Light"/>
            </a:rPr>
            <a:t>neuvolat </a:t>
          </a:r>
          <a:r>
            <a:rPr lang="fi-FI" sz="1600" b="1">
              <a:latin typeface="+mj-lt"/>
              <a:ea typeface="Calibri Light"/>
              <a:cs typeface="Calibri Light"/>
            </a:rPr>
            <a:t>9</a:t>
          </a:r>
        </a:p>
      </dgm:t>
    </dgm:pt>
    <dgm:pt modelId="{2194AF2E-BAEB-4DDA-8E3B-B520F9DCC4CB}" type="parTrans" cxnId="{454D43E8-58FD-497F-9AF6-DDCA6A32CC14}">
      <dgm:prSet/>
      <dgm:spPr/>
      <dgm:t>
        <a:bodyPr/>
        <a:lstStyle/>
        <a:p>
          <a:endParaRPr lang="fi-FI"/>
        </a:p>
      </dgm:t>
    </dgm:pt>
    <dgm:pt modelId="{BD6D8115-4EB1-4EC2-9226-E962A636970C}" type="sibTrans" cxnId="{454D43E8-58FD-497F-9AF6-DDCA6A32CC14}">
      <dgm:prSet/>
      <dgm:spPr/>
      <dgm:t>
        <a:bodyPr/>
        <a:lstStyle/>
        <a:p>
          <a:endParaRPr lang="fi-FI"/>
        </a:p>
      </dgm:t>
    </dgm:pt>
    <dgm:pt modelId="{4F697BEB-D4D4-4855-AFA2-0DD6421EFFA5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fi-FI" sz="1600">
              <a:latin typeface="+mj-lt"/>
              <a:ea typeface="Calibri Light"/>
              <a:cs typeface="Calibri Light"/>
            </a:rPr>
            <a:t>Lasten kuntoutus- ja terapia </a:t>
          </a:r>
          <a:r>
            <a:rPr lang="en-US" sz="1600" b="1">
              <a:latin typeface="+mj-lt"/>
              <a:cs typeface="Calibri Light"/>
            </a:rPr>
            <a:t>5</a:t>
          </a:r>
        </a:p>
      </dgm:t>
    </dgm:pt>
    <dgm:pt modelId="{6E97966B-AA61-4BF2-A4EB-E6995386E809}" type="parTrans" cxnId="{E9D487EB-4BE4-4BFC-86FA-18A2AA9CC845}">
      <dgm:prSet/>
      <dgm:spPr/>
      <dgm:t>
        <a:bodyPr/>
        <a:lstStyle/>
        <a:p>
          <a:endParaRPr lang="fi-FI"/>
        </a:p>
      </dgm:t>
    </dgm:pt>
    <dgm:pt modelId="{49EA5CEF-0DD3-4370-A88B-C1AB2F6088B6}" type="sibTrans" cxnId="{E9D487EB-4BE4-4BFC-86FA-18A2AA9CC845}">
      <dgm:prSet/>
      <dgm:spPr/>
      <dgm:t>
        <a:bodyPr/>
        <a:lstStyle/>
        <a:p>
          <a:endParaRPr lang="fi-FI"/>
        </a:p>
      </dgm:t>
    </dgm:pt>
    <dgm:pt modelId="{02784125-9382-4020-84E1-4911FCED48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Nupit (Myyrmäki, Tikkurila, Kerava) </a:t>
          </a:r>
          <a:r>
            <a:rPr lang="en-US" sz="1600" b="1">
              <a:latin typeface="Calibri Light"/>
              <a:cs typeface="Calibri Light"/>
            </a:rPr>
            <a:t>3</a:t>
          </a:r>
        </a:p>
      </dgm:t>
    </dgm:pt>
    <dgm:pt modelId="{66151B7C-ECA1-4448-ABC8-6BB41E32EC9E}" type="parTrans" cxnId="{B22F57E8-A18F-4510-B2D0-D8C092FDB5C2}">
      <dgm:prSet/>
      <dgm:spPr/>
      <dgm:t>
        <a:bodyPr/>
        <a:lstStyle/>
        <a:p>
          <a:endParaRPr lang="fi-FI"/>
        </a:p>
      </dgm:t>
    </dgm:pt>
    <dgm:pt modelId="{EB2B22E9-AB7B-4B60-8CF7-F58298045B36}" type="sibTrans" cxnId="{B22F57E8-A18F-4510-B2D0-D8C092FDB5C2}">
      <dgm:prSet/>
      <dgm:spPr/>
      <dgm:t>
        <a:bodyPr/>
        <a:lstStyle/>
        <a:p>
          <a:endParaRPr lang="fi-FI"/>
        </a:p>
      </dgm:t>
    </dgm:pt>
    <dgm:pt modelId="{4C384F99-1FAC-43CD-B653-707FB8801B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Perheoikeudelliset palvelut </a:t>
          </a:r>
          <a:r>
            <a:rPr lang="en-US" sz="1600" b="1">
              <a:latin typeface="Calibri Light"/>
              <a:cs typeface="Calibri Light"/>
            </a:rPr>
            <a:t>2</a:t>
          </a:r>
        </a:p>
      </dgm:t>
    </dgm:pt>
    <dgm:pt modelId="{5DBDEC24-DEA4-4DD1-80D4-3CCB330C8E05}" type="parTrans" cxnId="{9C14A401-31B2-4B28-BEF6-75AB57E2D88B}">
      <dgm:prSet/>
      <dgm:spPr/>
      <dgm:t>
        <a:bodyPr/>
        <a:lstStyle/>
        <a:p>
          <a:endParaRPr lang="fi-FI"/>
        </a:p>
      </dgm:t>
    </dgm:pt>
    <dgm:pt modelId="{BE4CDFF4-66EF-42C5-98C2-73962398DD30}" type="sibTrans" cxnId="{9C14A401-31B2-4B28-BEF6-75AB57E2D88B}">
      <dgm:prSet/>
      <dgm:spPr/>
      <dgm:t>
        <a:bodyPr/>
        <a:lstStyle/>
        <a:p>
          <a:endParaRPr lang="fi-FI"/>
        </a:p>
      </dgm:t>
    </dgm:pt>
    <dgm:pt modelId="{86DD46A6-E7CD-4D08-8DF0-310B77143B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psykologitiimit </a:t>
          </a:r>
          <a:r>
            <a:rPr lang="en-US" sz="1600" b="1">
              <a:latin typeface="Calibri Light"/>
              <a:cs typeface="Calibri Light"/>
            </a:rPr>
            <a:t>2</a:t>
          </a:r>
        </a:p>
      </dgm:t>
    </dgm:pt>
    <dgm:pt modelId="{3E746A2D-D04D-4ACA-B023-E3B5E48EC4D1}" type="parTrans" cxnId="{0D263883-CDE3-4F8C-90E3-F5D67C2D9AF2}">
      <dgm:prSet/>
      <dgm:spPr/>
      <dgm:t>
        <a:bodyPr/>
        <a:lstStyle/>
        <a:p>
          <a:endParaRPr lang="fi-FI"/>
        </a:p>
      </dgm:t>
    </dgm:pt>
    <dgm:pt modelId="{0D4A65B2-57E9-40A2-B01D-7283A3533A92}" type="sibTrans" cxnId="{0D263883-CDE3-4F8C-90E3-F5D67C2D9AF2}">
      <dgm:prSet/>
      <dgm:spPr/>
      <dgm:t>
        <a:bodyPr/>
        <a:lstStyle/>
        <a:p>
          <a:endParaRPr lang="fi-FI"/>
        </a:p>
      </dgm:t>
    </dgm:pt>
    <dgm:pt modelId="{5C4EA233-CD95-432D-826E-A71D37D5BD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>
              <a:latin typeface="+mj-lt"/>
              <a:ea typeface="Calibri" panose="020F0502020204030204" pitchFamily="34" charset="0"/>
            </a:rPr>
            <a:t>PTA ja perhesosiaalityö </a:t>
          </a:r>
          <a:r>
            <a:rPr lang="fi-FI" sz="1600" b="1">
              <a:latin typeface="+mj-lt"/>
              <a:ea typeface="Calibri" panose="020F0502020204030204" pitchFamily="34" charset="0"/>
            </a:rPr>
            <a:t>2</a:t>
          </a:r>
          <a:endParaRPr lang="fi-FI" sz="1600" b="1">
            <a:latin typeface="+mj-lt"/>
            <a:ea typeface="Calibri" panose="020F0502020204030204" pitchFamily="34" charset="0"/>
            <a:cs typeface="Calibri Light"/>
          </a:endParaRPr>
        </a:p>
      </dgm:t>
    </dgm:pt>
    <dgm:pt modelId="{A4EE163C-9A4F-4935-805C-289AF7341C5C}" type="parTrans" cxnId="{2EFB33A2-E834-459F-9A15-3795F44DA083}">
      <dgm:prSet/>
      <dgm:spPr/>
      <dgm:t>
        <a:bodyPr/>
        <a:lstStyle/>
        <a:p>
          <a:endParaRPr lang="fi-FI"/>
        </a:p>
      </dgm:t>
    </dgm:pt>
    <dgm:pt modelId="{E11DBC2D-F8D0-4117-A156-186D0FF9DF36}" type="sibTrans" cxnId="{2EFB33A2-E834-459F-9A15-3795F44DA083}">
      <dgm:prSet/>
      <dgm:spPr/>
      <dgm:t>
        <a:bodyPr/>
        <a:lstStyle/>
        <a:p>
          <a:endParaRPr lang="fi-FI"/>
        </a:p>
      </dgm:t>
    </dgm:pt>
    <dgm:pt modelId="{AE89D805-D0D8-4B6B-8FCA-1515994687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>
              <a:latin typeface="+mj-lt"/>
              <a:ea typeface="Calibri" panose="020F0502020204030204" pitchFamily="34" charset="0"/>
            </a:rPr>
            <a:t>sosiaali-</a:t>
          </a:r>
          <a:r>
            <a:rPr lang="fi-FI" sz="1600">
              <a:effectLst/>
              <a:latin typeface="+mj-lt"/>
              <a:ea typeface="Calibri" panose="020F0502020204030204" pitchFamily="34" charset="0"/>
            </a:rPr>
            <a:t> ja kriisipäivystys </a:t>
          </a:r>
          <a:r>
            <a:rPr lang="fi-FI" sz="1600" b="1">
              <a:effectLst/>
              <a:latin typeface="+mj-lt"/>
              <a:ea typeface="Calibri" panose="020F0502020204030204" pitchFamily="34" charset="0"/>
            </a:rPr>
            <a:t>2</a:t>
          </a:r>
          <a:endParaRPr lang="fi-FI" sz="1600" b="1">
            <a:effectLst/>
            <a:latin typeface="+mj-lt"/>
            <a:ea typeface="Calibri" panose="020F0502020204030204" pitchFamily="34" charset="0"/>
            <a:cs typeface="Calibri Light"/>
          </a:endParaRPr>
        </a:p>
      </dgm:t>
    </dgm:pt>
    <dgm:pt modelId="{89B48E15-19C3-40BA-82EE-30DE1672B7C9}" type="parTrans" cxnId="{25C44A7F-D9E3-488B-BE5D-129703E72282}">
      <dgm:prSet/>
      <dgm:spPr/>
      <dgm:t>
        <a:bodyPr/>
        <a:lstStyle/>
        <a:p>
          <a:endParaRPr lang="fi-FI"/>
        </a:p>
      </dgm:t>
    </dgm:pt>
    <dgm:pt modelId="{C23F6446-DB60-4576-B2F2-FB7C39E280E0}" type="sibTrans" cxnId="{25C44A7F-D9E3-488B-BE5D-129703E72282}">
      <dgm:prSet/>
      <dgm:spPr/>
      <dgm:t>
        <a:bodyPr/>
        <a:lstStyle/>
        <a:p>
          <a:endParaRPr lang="fi-FI"/>
        </a:p>
      </dgm:t>
    </dgm:pt>
    <dgm:pt modelId="{F6A113E7-CCE9-4789-858F-312B790FBF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>
              <a:effectLst/>
              <a:latin typeface="+mj-lt"/>
              <a:ea typeface="Calibri" panose="020F0502020204030204" pitchFamily="34" charset="0"/>
            </a:rPr>
            <a:t>varhainen tuki </a:t>
          </a:r>
          <a:r>
            <a:rPr lang="fi-FI" sz="1600" b="1">
              <a:effectLst/>
              <a:latin typeface="+mj-lt"/>
              <a:ea typeface="Calibri" panose="020F0502020204030204" pitchFamily="34" charset="0"/>
            </a:rPr>
            <a:t>3</a:t>
          </a:r>
          <a:endParaRPr lang="fi-FI" sz="1600" b="1">
            <a:effectLst/>
            <a:latin typeface="+mj-lt"/>
            <a:ea typeface="Calibri" panose="020F0502020204030204" pitchFamily="34" charset="0"/>
            <a:cs typeface="Calibri Light"/>
          </a:endParaRPr>
        </a:p>
      </dgm:t>
    </dgm:pt>
    <dgm:pt modelId="{D19739A9-8804-46BA-BE23-B1FBF4A00A78}" type="parTrans" cxnId="{B333330C-BB15-4578-82E3-49E91C1EAAD8}">
      <dgm:prSet/>
      <dgm:spPr/>
      <dgm:t>
        <a:bodyPr/>
        <a:lstStyle/>
        <a:p>
          <a:endParaRPr lang="fi-FI"/>
        </a:p>
      </dgm:t>
    </dgm:pt>
    <dgm:pt modelId="{B7D00B5F-E6E1-4974-BDF1-7635B1170589}" type="sibTrans" cxnId="{B333330C-BB15-4578-82E3-49E91C1EAAD8}">
      <dgm:prSet/>
      <dgm:spPr/>
      <dgm:t>
        <a:bodyPr/>
        <a:lstStyle/>
        <a:p>
          <a:endParaRPr lang="fi-FI"/>
        </a:p>
      </dgm:t>
    </dgm:pt>
    <dgm:pt modelId="{04C76DB1-10B6-4012-9369-CFA9055EE4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>
              <a:effectLst/>
              <a:latin typeface="+mj-lt"/>
              <a:ea typeface="Calibri" panose="020F0502020204030204" pitchFamily="34" charset="0"/>
            </a:rPr>
            <a:t>neuvonta- ja ohjaus </a:t>
          </a:r>
          <a:r>
            <a:rPr lang="fi-FI" sz="1600" b="1">
              <a:effectLst/>
              <a:latin typeface="+mj-lt"/>
              <a:ea typeface="Calibri" panose="020F0502020204030204" pitchFamily="34" charset="0"/>
            </a:rPr>
            <a:t>1</a:t>
          </a:r>
          <a:endParaRPr lang="fi-FI" sz="1600" b="1">
            <a:effectLst/>
            <a:latin typeface="+mj-lt"/>
            <a:ea typeface="Calibri" panose="020F0502020204030204" pitchFamily="34" charset="0"/>
            <a:cs typeface="Calibri Light"/>
          </a:endParaRPr>
        </a:p>
      </dgm:t>
    </dgm:pt>
    <dgm:pt modelId="{1629E482-4351-4F0F-9D8E-E8E9F9FBFA26}" type="parTrans" cxnId="{06E5992E-C64A-42BD-8C0F-BFD4263A7F94}">
      <dgm:prSet/>
      <dgm:spPr/>
      <dgm:t>
        <a:bodyPr/>
        <a:lstStyle/>
        <a:p>
          <a:endParaRPr lang="fi-FI"/>
        </a:p>
      </dgm:t>
    </dgm:pt>
    <dgm:pt modelId="{43CB6FCF-7305-4A92-86C9-41015F997D7C}" type="sibTrans" cxnId="{06E5992E-C64A-42BD-8C0F-BFD4263A7F94}">
      <dgm:prSet/>
      <dgm:spPr/>
      <dgm:t>
        <a:bodyPr/>
        <a:lstStyle/>
        <a:p>
          <a:endParaRPr lang="fi-FI"/>
        </a:p>
      </dgm:t>
    </dgm:pt>
    <dgm:pt modelId="{381E4F19-AD23-44B5-95CF-2C37824243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avohuollon toimipisteet </a:t>
          </a:r>
          <a:r>
            <a:rPr lang="en-US" sz="1600" b="1">
              <a:latin typeface="Calibri Light"/>
              <a:cs typeface="Calibri Light"/>
            </a:rPr>
            <a:t>8</a:t>
          </a:r>
        </a:p>
      </dgm:t>
    </dgm:pt>
    <dgm:pt modelId="{50535F22-C522-4084-BF97-600B844994C4}" type="parTrans" cxnId="{F6B25B19-7DDA-463F-AE96-F0EE8CC7250D}">
      <dgm:prSet/>
      <dgm:spPr/>
      <dgm:t>
        <a:bodyPr/>
        <a:lstStyle/>
        <a:p>
          <a:endParaRPr lang="fi-FI"/>
        </a:p>
      </dgm:t>
    </dgm:pt>
    <dgm:pt modelId="{E2FA113E-CAF8-4C2F-BA92-1C9902E28899}" type="sibTrans" cxnId="{F6B25B19-7DDA-463F-AE96-F0EE8CC7250D}">
      <dgm:prSet/>
      <dgm:spPr/>
      <dgm:t>
        <a:bodyPr/>
        <a:lstStyle/>
        <a:p>
          <a:endParaRPr lang="fi-FI"/>
        </a:p>
      </dgm:t>
    </dgm:pt>
    <dgm:pt modelId="{F6A5A117-EE2D-4CA7-9FA7-F5F0195AD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Calibri Light"/>
              <a:cs typeface="Calibri Light"/>
            </a:rPr>
            <a:t>sijaishuollon sosiaalityön toimipisteet </a:t>
          </a:r>
          <a:r>
            <a:rPr lang="en-US" sz="1600" b="1">
              <a:latin typeface="Calibri Light"/>
              <a:cs typeface="Calibri Light"/>
            </a:rPr>
            <a:t>1</a:t>
          </a:r>
        </a:p>
      </dgm:t>
    </dgm:pt>
    <dgm:pt modelId="{2A17DB03-8EDD-4B79-80D0-78F619EB8B6C}" type="parTrans" cxnId="{5AB03610-B1C4-444D-8D04-E74C4BDD19A8}">
      <dgm:prSet/>
      <dgm:spPr/>
      <dgm:t>
        <a:bodyPr/>
        <a:lstStyle/>
        <a:p>
          <a:endParaRPr lang="fi-FI"/>
        </a:p>
      </dgm:t>
    </dgm:pt>
    <dgm:pt modelId="{D93DDED0-A2B2-44FA-B648-1D9400F9FF9B}" type="sibTrans" cxnId="{5AB03610-B1C4-444D-8D04-E74C4BDD19A8}">
      <dgm:prSet/>
      <dgm:spPr/>
      <dgm:t>
        <a:bodyPr/>
        <a:lstStyle/>
        <a:p>
          <a:endParaRPr lang="fi-FI"/>
        </a:p>
      </dgm:t>
    </dgm:pt>
    <dgm:pt modelId="{1D4BA822-F447-40FA-8631-284104FBFE92}" type="pres">
      <dgm:prSet presAssocID="{842D2118-17CF-4493-9453-0EE67873872F}" presName="root" presStyleCnt="0">
        <dgm:presLayoutVars>
          <dgm:dir/>
          <dgm:resizeHandles val="exact"/>
        </dgm:presLayoutVars>
      </dgm:prSet>
      <dgm:spPr/>
    </dgm:pt>
    <dgm:pt modelId="{768A82DA-0661-44DD-80C9-08CC8DFD5EE5}" type="pres">
      <dgm:prSet presAssocID="{4756EE59-C377-449D-B1AF-9AA476A54C6C}" presName="compNode" presStyleCnt="0"/>
      <dgm:spPr/>
    </dgm:pt>
    <dgm:pt modelId="{EE598522-E769-40A5-A27A-DCC64EE3D32D}" type="pres">
      <dgm:prSet presAssocID="{4756EE59-C377-449D-B1AF-9AA476A54C6C}" presName="iconRect" presStyleLbl="node1" presStyleIdx="0" presStyleCnt="3" custScaleX="107890" custScaleY="1116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</dgm:spPr>
    </dgm:pt>
    <dgm:pt modelId="{D80800C1-22A3-4746-AFE1-4E3A0F821383}" type="pres">
      <dgm:prSet presAssocID="{4756EE59-C377-449D-B1AF-9AA476A54C6C}" presName="iconSpace" presStyleCnt="0"/>
      <dgm:spPr/>
    </dgm:pt>
    <dgm:pt modelId="{159953BD-9AAE-4619-B8DF-C91D7B1E6A03}" type="pres">
      <dgm:prSet presAssocID="{4756EE59-C377-449D-B1AF-9AA476A54C6C}" presName="parTx" presStyleLbl="revTx" presStyleIdx="0" presStyleCnt="6">
        <dgm:presLayoutVars>
          <dgm:chMax val="0"/>
          <dgm:chPref val="0"/>
        </dgm:presLayoutVars>
      </dgm:prSet>
      <dgm:spPr/>
    </dgm:pt>
    <dgm:pt modelId="{A62A9E08-AFEB-4DEB-BB09-D2679A36B3DF}" type="pres">
      <dgm:prSet presAssocID="{4756EE59-C377-449D-B1AF-9AA476A54C6C}" presName="txSpace" presStyleCnt="0"/>
      <dgm:spPr/>
    </dgm:pt>
    <dgm:pt modelId="{6E580CFA-3573-4A90-AAC9-80B72E4E4ED8}" type="pres">
      <dgm:prSet presAssocID="{4756EE59-C377-449D-B1AF-9AA476A54C6C}" presName="desTx" presStyleLbl="revTx" presStyleIdx="1" presStyleCnt="6">
        <dgm:presLayoutVars/>
      </dgm:prSet>
      <dgm:spPr/>
    </dgm:pt>
    <dgm:pt modelId="{2C3EC7D6-38A4-42D5-B175-A4ECA44996E7}" type="pres">
      <dgm:prSet presAssocID="{7CFB86B4-3569-447E-9A2A-986FC3AC809C}" presName="sibTrans" presStyleCnt="0"/>
      <dgm:spPr/>
    </dgm:pt>
    <dgm:pt modelId="{3ED96EFF-588E-4B08-9355-1C059420D1B5}" type="pres">
      <dgm:prSet presAssocID="{E7A9F9BC-57BF-45B4-A982-F53C14B4BA46}" presName="compNode" presStyleCnt="0"/>
      <dgm:spPr/>
    </dgm:pt>
    <dgm:pt modelId="{BE21AF48-E8E0-4A5C-8A36-6CCC407039A0}" type="pres">
      <dgm:prSet presAssocID="{E7A9F9BC-57BF-45B4-A982-F53C14B4BA46}" presName="iconRect" presStyleLbl="node1" presStyleIdx="1" presStyleCnt="3" custLinFactNeighborX="49982" custLinFactNeighborY="13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654595-BEAB-4027-AE3F-A9E8AECE9C57}" type="pres">
      <dgm:prSet presAssocID="{E7A9F9BC-57BF-45B4-A982-F53C14B4BA46}" presName="iconSpace" presStyleCnt="0"/>
      <dgm:spPr/>
    </dgm:pt>
    <dgm:pt modelId="{5279DC9C-1432-4305-9BDA-AF63936702D8}" type="pres">
      <dgm:prSet presAssocID="{E7A9F9BC-57BF-45B4-A982-F53C14B4BA46}" presName="parTx" presStyleLbl="revTx" presStyleIdx="2" presStyleCnt="6" custLinFactNeighborX="6133" custLinFactNeighborY="-974">
        <dgm:presLayoutVars>
          <dgm:chMax val="0"/>
          <dgm:chPref val="0"/>
        </dgm:presLayoutVars>
      </dgm:prSet>
      <dgm:spPr/>
    </dgm:pt>
    <dgm:pt modelId="{6E01A1D3-2CF5-40B7-8F40-BB716F8D932C}" type="pres">
      <dgm:prSet presAssocID="{E7A9F9BC-57BF-45B4-A982-F53C14B4BA46}" presName="txSpace" presStyleCnt="0"/>
      <dgm:spPr/>
    </dgm:pt>
    <dgm:pt modelId="{3066651B-AC99-4A3D-AF4C-330A4B566F9C}" type="pres">
      <dgm:prSet presAssocID="{E7A9F9BC-57BF-45B4-A982-F53C14B4BA46}" presName="desTx" presStyleLbl="revTx" presStyleIdx="3" presStyleCnt="6" custLinFactNeighborX="7786" custLinFactNeighborY="-3855">
        <dgm:presLayoutVars/>
      </dgm:prSet>
      <dgm:spPr/>
    </dgm:pt>
    <dgm:pt modelId="{F77E6480-E965-40D1-93AF-AA24E5798988}" type="pres">
      <dgm:prSet presAssocID="{B114812F-FE66-49D9-BDF5-4E4BCC051D13}" presName="sibTrans" presStyleCnt="0"/>
      <dgm:spPr/>
    </dgm:pt>
    <dgm:pt modelId="{4D45311A-8AD7-480A-8A0C-E05481CA2012}" type="pres">
      <dgm:prSet presAssocID="{A2D1CF2E-5A79-42F6-8014-8B20F7E0EEE1}" presName="compNode" presStyleCnt="0"/>
      <dgm:spPr/>
    </dgm:pt>
    <dgm:pt modelId="{D0A3FC09-FB33-4B60-A858-E002B120832B}" type="pres">
      <dgm:prSet presAssocID="{A2D1CF2E-5A79-42F6-8014-8B20F7E0EEE1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B022268-7EB9-4FEA-BABE-974AEE8DC82B}" type="pres">
      <dgm:prSet presAssocID="{A2D1CF2E-5A79-42F6-8014-8B20F7E0EEE1}" presName="iconSpace" presStyleCnt="0"/>
      <dgm:spPr/>
    </dgm:pt>
    <dgm:pt modelId="{2F8A5605-D70B-41E2-B909-5AE5ABF07E34}" type="pres">
      <dgm:prSet presAssocID="{A2D1CF2E-5A79-42F6-8014-8B20F7E0EEE1}" presName="parTx" presStyleLbl="revTx" presStyleIdx="4" presStyleCnt="6">
        <dgm:presLayoutVars>
          <dgm:chMax val="0"/>
          <dgm:chPref val="0"/>
        </dgm:presLayoutVars>
      </dgm:prSet>
      <dgm:spPr/>
    </dgm:pt>
    <dgm:pt modelId="{F805802F-613C-4B98-8557-7714AB650F7D}" type="pres">
      <dgm:prSet presAssocID="{A2D1CF2E-5A79-42F6-8014-8B20F7E0EEE1}" presName="txSpace" presStyleCnt="0"/>
      <dgm:spPr/>
    </dgm:pt>
    <dgm:pt modelId="{98A494DD-B87C-48AE-A33B-0E9B345416F1}" type="pres">
      <dgm:prSet presAssocID="{A2D1CF2E-5A79-42F6-8014-8B20F7E0EEE1}" presName="desTx" presStyleLbl="revTx" presStyleIdx="5" presStyleCnt="6">
        <dgm:presLayoutVars/>
      </dgm:prSet>
      <dgm:spPr/>
    </dgm:pt>
  </dgm:ptLst>
  <dgm:cxnLst>
    <dgm:cxn modelId="{3EB52D00-6720-459B-9DF3-15433D86801D}" srcId="{E7A9F9BC-57BF-45B4-A982-F53C14B4BA46}" destId="{41ABDDD2-3E8D-451F-BD4B-13C0406C6577}" srcOrd="0" destOrd="0" parTransId="{1CDE9EB1-F00F-486F-8ABC-BFE5B98E91EC}" sibTransId="{73B991D3-BBCF-42D1-B7AD-730B325457A4}"/>
    <dgm:cxn modelId="{9C14A401-31B2-4B28-BEF6-75AB57E2D88B}" srcId="{E7A9F9BC-57BF-45B4-A982-F53C14B4BA46}" destId="{4C384F99-1FAC-43CD-B653-707FB8801BFF}" srcOrd="2" destOrd="0" parTransId="{5DBDEC24-DEA4-4DD1-80D4-3CCB330C8E05}" sibTransId="{BE4CDFF4-66EF-42C5-98C2-73962398DD30}"/>
    <dgm:cxn modelId="{27F0CA05-2AF8-4D16-9AF9-030121992332}" type="presOf" srcId="{4F697BEB-D4D4-4855-AFA2-0DD6421EFFA5}" destId="{6E580CFA-3573-4A90-AAC9-80B72E4E4ED8}" srcOrd="0" destOrd="2" presId="urn:microsoft.com/office/officeart/2018/2/layout/IconLabelDescriptionList"/>
    <dgm:cxn modelId="{B333330C-BB15-4578-82E3-49E91C1EAAD8}" srcId="{E7A9F9BC-57BF-45B4-A982-F53C14B4BA46}" destId="{F6A113E7-CCE9-4789-858F-312B790FBF6F}" srcOrd="6" destOrd="0" parTransId="{D19739A9-8804-46BA-BE23-B1FBF4A00A78}" sibTransId="{B7D00B5F-E6E1-4974-BDF1-7635B1170589}"/>
    <dgm:cxn modelId="{D433E00C-187D-4D9D-9C99-4FFEF4E2C022}" srcId="{842D2118-17CF-4493-9453-0EE67873872F}" destId="{4756EE59-C377-449D-B1AF-9AA476A54C6C}" srcOrd="0" destOrd="0" parTransId="{0B55F754-F3C0-44FC-9AFE-E964D6907E11}" sibTransId="{7CFB86B4-3569-447E-9A2A-986FC3AC809C}"/>
    <dgm:cxn modelId="{5AB03610-B1C4-444D-8D04-E74C4BDD19A8}" srcId="{A2D1CF2E-5A79-42F6-8014-8B20F7E0EEE1}" destId="{F6A5A117-EE2D-4CA7-9FA7-F5F0195ADDD4}" srcOrd="2" destOrd="0" parTransId="{2A17DB03-8EDD-4B79-80D0-78F619EB8B6C}" sibTransId="{D93DDED0-A2B2-44FA-B648-1D9400F9FF9B}"/>
    <dgm:cxn modelId="{F6B25B19-7DDA-463F-AE96-F0EE8CC7250D}" srcId="{A2D1CF2E-5A79-42F6-8014-8B20F7E0EEE1}" destId="{381E4F19-AD23-44B5-95CF-2C3782424396}" srcOrd="1" destOrd="0" parTransId="{50535F22-C522-4084-BF97-600B844994C4}" sibTransId="{E2FA113E-CAF8-4C2F-BA92-1C9902E28899}"/>
    <dgm:cxn modelId="{91AF9F24-823C-48FC-90A0-763FDEE4951E}" type="presOf" srcId="{86DD46A6-E7CD-4D08-8DF0-310B77143B04}" destId="{3066651B-AC99-4A3D-AF4C-330A4B566F9C}" srcOrd="0" destOrd="3" presId="urn:microsoft.com/office/officeart/2018/2/layout/IconLabelDescriptionList"/>
    <dgm:cxn modelId="{06E5992E-C64A-42BD-8C0F-BFD4263A7F94}" srcId="{E7A9F9BC-57BF-45B4-A982-F53C14B4BA46}" destId="{04C76DB1-10B6-4012-9369-CFA9055EE4C2}" srcOrd="7" destOrd="0" parTransId="{1629E482-4351-4F0F-9D8E-E8E9F9FBFA26}" sibTransId="{43CB6FCF-7305-4A92-86C9-41015F997D7C}"/>
    <dgm:cxn modelId="{49DEF433-CB20-4E6F-AAB1-40CDDABC5C26}" type="presOf" srcId="{381E4F19-AD23-44B5-95CF-2C3782424396}" destId="{98A494DD-B87C-48AE-A33B-0E9B345416F1}" srcOrd="0" destOrd="1" presId="urn:microsoft.com/office/officeart/2018/2/layout/IconLabelDescriptionList"/>
    <dgm:cxn modelId="{3E895339-C2DF-4FFD-8061-C34DF7C2AF61}" type="presOf" srcId="{5C4EA233-CD95-432D-826E-A71D37D5BD4F}" destId="{3066651B-AC99-4A3D-AF4C-330A4B566F9C}" srcOrd="0" destOrd="4" presId="urn:microsoft.com/office/officeart/2018/2/layout/IconLabelDescriptionList"/>
    <dgm:cxn modelId="{A8382A3E-EE77-4267-B23B-12257016ACB5}" type="presOf" srcId="{D5CD6413-1F84-4B40-8DCB-B3E58E446061}" destId="{6E580CFA-3573-4A90-AAC9-80B72E4E4ED8}" srcOrd="0" destOrd="0" presId="urn:microsoft.com/office/officeart/2018/2/layout/IconLabelDescriptionList"/>
    <dgm:cxn modelId="{F66B804B-417D-45E4-AEC8-BB783C21ACB3}" type="presOf" srcId="{190673DB-F921-40C0-A0D3-DAA306E8BE66}" destId="{6E580CFA-3573-4A90-AAC9-80B72E4E4ED8}" srcOrd="0" destOrd="1" presId="urn:microsoft.com/office/officeart/2018/2/layout/IconLabelDescriptionList"/>
    <dgm:cxn modelId="{A8597176-6140-49FE-939A-70C13C786FD6}" type="presOf" srcId="{02784125-9382-4020-84E1-4911FCED484A}" destId="{3066651B-AC99-4A3D-AF4C-330A4B566F9C}" srcOrd="0" destOrd="1" presId="urn:microsoft.com/office/officeart/2018/2/layout/IconLabelDescriptionList"/>
    <dgm:cxn modelId="{0FC9F859-555F-42E5-B714-64FDEBF73EBA}" type="presOf" srcId="{E7A9F9BC-57BF-45B4-A982-F53C14B4BA46}" destId="{5279DC9C-1432-4305-9BDA-AF63936702D8}" srcOrd="0" destOrd="0" presId="urn:microsoft.com/office/officeart/2018/2/layout/IconLabelDescriptionList"/>
    <dgm:cxn modelId="{25C44A7F-D9E3-488B-BE5D-129703E72282}" srcId="{E7A9F9BC-57BF-45B4-A982-F53C14B4BA46}" destId="{AE89D805-D0D8-4B6B-8FCA-151599468732}" srcOrd="5" destOrd="0" parTransId="{89B48E15-19C3-40BA-82EE-30DE1672B7C9}" sibTransId="{C23F6446-DB60-4576-B2F2-FB7C39E280E0}"/>
    <dgm:cxn modelId="{0D263883-CDE3-4F8C-90E3-F5D67C2D9AF2}" srcId="{E7A9F9BC-57BF-45B4-A982-F53C14B4BA46}" destId="{86DD46A6-E7CD-4D08-8DF0-310B77143B04}" srcOrd="3" destOrd="0" parTransId="{3E746A2D-D04D-4ACA-B023-E3B5E48EC4D1}" sibTransId="{0D4A65B2-57E9-40A2-B01D-7283A3533A92}"/>
    <dgm:cxn modelId="{55C3599B-9AC3-41ED-BE10-A80045825736}" type="presOf" srcId="{4C384F99-1FAC-43CD-B653-707FB8801BFF}" destId="{3066651B-AC99-4A3D-AF4C-330A4B566F9C}" srcOrd="0" destOrd="2" presId="urn:microsoft.com/office/officeart/2018/2/layout/IconLabelDescriptionList"/>
    <dgm:cxn modelId="{2EFB33A2-E834-459F-9A15-3795F44DA083}" srcId="{E7A9F9BC-57BF-45B4-A982-F53C14B4BA46}" destId="{5C4EA233-CD95-432D-826E-A71D37D5BD4F}" srcOrd="4" destOrd="0" parTransId="{A4EE163C-9A4F-4935-805C-289AF7341C5C}" sibTransId="{E11DBC2D-F8D0-4117-A156-186D0FF9DF36}"/>
    <dgm:cxn modelId="{924C1AA5-5811-4918-820E-7D83E4E56F72}" type="presOf" srcId="{04C76DB1-10B6-4012-9369-CFA9055EE4C2}" destId="{3066651B-AC99-4A3D-AF4C-330A4B566F9C}" srcOrd="0" destOrd="7" presId="urn:microsoft.com/office/officeart/2018/2/layout/IconLabelDescriptionList"/>
    <dgm:cxn modelId="{C5F167C4-8B7F-4BF1-8C2E-0A1C5947A649}" type="presOf" srcId="{F6A113E7-CCE9-4789-858F-312B790FBF6F}" destId="{3066651B-AC99-4A3D-AF4C-330A4B566F9C}" srcOrd="0" destOrd="6" presId="urn:microsoft.com/office/officeart/2018/2/layout/IconLabelDescriptionList"/>
    <dgm:cxn modelId="{F21FBFC7-8923-42E3-AD10-7CA14E6B7D4A}" type="presOf" srcId="{41ABDDD2-3E8D-451F-BD4B-13C0406C6577}" destId="{3066651B-AC99-4A3D-AF4C-330A4B566F9C}" srcOrd="0" destOrd="0" presId="urn:microsoft.com/office/officeart/2018/2/layout/IconLabelDescriptionList"/>
    <dgm:cxn modelId="{97FF49C8-AFD1-4530-A2A5-73CE470F63A5}" type="presOf" srcId="{842D2118-17CF-4493-9453-0EE67873872F}" destId="{1D4BA822-F447-40FA-8631-284104FBFE92}" srcOrd="0" destOrd="0" presId="urn:microsoft.com/office/officeart/2018/2/layout/IconLabelDescriptionList"/>
    <dgm:cxn modelId="{6F401AC9-BCD4-4683-9DD0-B5E5CA6A5879}" type="presOf" srcId="{A2D1CF2E-5A79-42F6-8014-8B20F7E0EEE1}" destId="{2F8A5605-D70B-41E2-B909-5AE5ABF07E34}" srcOrd="0" destOrd="0" presId="urn:microsoft.com/office/officeart/2018/2/layout/IconLabelDescriptionList"/>
    <dgm:cxn modelId="{018D20CE-BF49-4A88-A714-EBDAEF124D10}" type="presOf" srcId="{D20A1BD3-7457-4885-B214-B6FDA874F5F3}" destId="{98A494DD-B87C-48AE-A33B-0E9B345416F1}" srcOrd="0" destOrd="0" presId="urn:microsoft.com/office/officeart/2018/2/layout/IconLabelDescriptionList"/>
    <dgm:cxn modelId="{5F44A3D2-9CDF-4718-9AD7-82F93D52BEC9}" type="presOf" srcId="{4756EE59-C377-449D-B1AF-9AA476A54C6C}" destId="{159953BD-9AAE-4619-B8DF-C91D7B1E6A03}" srcOrd="0" destOrd="0" presId="urn:microsoft.com/office/officeart/2018/2/layout/IconLabelDescriptionList"/>
    <dgm:cxn modelId="{012118D8-B691-4EA1-99D7-0A5954F1B836}" srcId="{4756EE59-C377-449D-B1AF-9AA476A54C6C}" destId="{D5CD6413-1F84-4B40-8DCB-B3E58E446061}" srcOrd="0" destOrd="0" parTransId="{A0AB7009-FA9F-4469-9561-1A2A62B4D05C}" sibTransId="{E13B0A71-DB00-4CFE-840F-6B163D77E974}"/>
    <dgm:cxn modelId="{39A925E0-1D6E-463A-9B7E-1DBAFDAC8869}" type="presOf" srcId="{AE89D805-D0D8-4B6B-8FCA-151599468732}" destId="{3066651B-AC99-4A3D-AF4C-330A4B566F9C}" srcOrd="0" destOrd="5" presId="urn:microsoft.com/office/officeart/2018/2/layout/IconLabelDescriptionList"/>
    <dgm:cxn modelId="{68F432E2-9277-40C1-98A8-DCDF1246262C}" srcId="{842D2118-17CF-4493-9453-0EE67873872F}" destId="{E7A9F9BC-57BF-45B4-A982-F53C14B4BA46}" srcOrd="1" destOrd="0" parTransId="{674B8ED3-2150-4D9A-A9BA-F1073190B264}" sibTransId="{B114812F-FE66-49D9-BDF5-4E4BCC051D13}"/>
    <dgm:cxn modelId="{454D43E8-58FD-497F-9AF6-DDCA6A32CC14}" srcId="{4756EE59-C377-449D-B1AF-9AA476A54C6C}" destId="{190673DB-F921-40C0-A0D3-DAA306E8BE66}" srcOrd="1" destOrd="0" parTransId="{2194AF2E-BAEB-4DDA-8E3B-B520F9DCC4CB}" sibTransId="{BD6D8115-4EB1-4EC2-9226-E962A636970C}"/>
    <dgm:cxn modelId="{B22F57E8-A18F-4510-B2D0-D8C092FDB5C2}" srcId="{E7A9F9BC-57BF-45B4-A982-F53C14B4BA46}" destId="{02784125-9382-4020-84E1-4911FCED484A}" srcOrd="1" destOrd="0" parTransId="{66151B7C-ECA1-4448-ABC8-6BB41E32EC9E}" sibTransId="{EB2B22E9-AB7B-4B60-8CF7-F58298045B36}"/>
    <dgm:cxn modelId="{E9D487EB-4BE4-4BFC-86FA-18A2AA9CC845}" srcId="{4756EE59-C377-449D-B1AF-9AA476A54C6C}" destId="{4F697BEB-D4D4-4855-AFA2-0DD6421EFFA5}" srcOrd="2" destOrd="0" parTransId="{6E97966B-AA61-4BF2-A4EB-E6995386E809}" sibTransId="{49EA5CEF-0DD3-4370-A88B-C1AB2F6088B6}"/>
    <dgm:cxn modelId="{7D703BED-4BE7-47E0-A674-B8F3DEFBACCD}" type="presOf" srcId="{F6A5A117-EE2D-4CA7-9FA7-F5F0195ADDD4}" destId="{98A494DD-B87C-48AE-A33B-0E9B345416F1}" srcOrd="0" destOrd="2" presId="urn:microsoft.com/office/officeart/2018/2/layout/IconLabelDescriptionList"/>
    <dgm:cxn modelId="{FC8984ED-C6F7-44E1-A721-0C4BF312C9DE}" srcId="{842D2118-17CF-4493-9453-0EE67873872F}" destId="{A2D1CF2E-5A79-42F6-8014-8B20F7E0EEE1}" srcOrd="2" destOrd="0" parTransId="{B532DF3B-C7A8-432E-9338-C219D9AD1F07}" sibTransId="{C66AB901-1A6D-4370-AE73-6F569DF523B2}"/>
    <dgm:cxn modelId="{3710B0F5-94D5-4EBF-80EC-E1A9749F2843}" srcId="{A2D1CF2E-5A79-42F6-8014-8B20F7E0EEE1}" destId="{D20A1BD3-7457-4885-B214-B6FDA874F5F3}" srcOrd="0" destOrd="0" parTransId="{DDA8F1B6-3D95-4A0C-AA55-1536520BAFF5}" sibTransId="{D96821ED-EC0B-4762-B7AB-BFAEABAA11E2}"/>
    <dgm:cxn modelId="{D8681BA4-090B-4605-A3B6-6AE97F6B956D}" type="presParOf" srcId="{1D4BA822-F447-40FA-8631-284104FBFE92}" destId="{768A82DA-0661-44DD-80C9-08CC8DFD5EE5}" srcOrd="0" destOrd="0" presId="urn:microsoft.com/office/officeart/2018/2/layout/IconLabelDescriptionList"/>
    <dgm:cxn modelId="{7B1D8E16-E3F9-4BB4-857B-F297E79C5DF6}" type="presParOf" srcId="{768A82DA-0661-44DD-80C9-08CC8DFD5EE5}" destId="{EE598522-E769-40A5-A27A-DCC64EE3D32D}" srcOrd="0" destOrd="0" presId="urn:microsoft.com/office/officeart/2018/2/layout/IconLabelDescriptionList"/>
    <dgm:cxn modelId="{EABCD9C7-D765-452E-A284-D8A53A6C8D08}" type="presParOf" srcId="{768A82DA-0661-44DD-80C9-08CC8DFD5EE5}" destId="{D80800C1-22A3-4746-AFE1-4E3A0F821383}" srcOrd="1" destOrd="0" presId="urn:microsoft.com/office/officeart/2018/2/layout/IconLabelDescriptionList"/>
    <dgm:cxn modelId="{5790EEE9-C682-475F-B8A2-C9028FA067DC}" type="presParOf" srcId="{768A82DA-0661-44DD-80C9-08CC8DFD5EE5}" destId="{159953BD-9AAE-4619-B8DF-C91D7B1E6A03}" srcOrd="2" destOrd="0" presId="urn:microsoft.com/office/officeart/2018/2/layout/IconLabelDescriptionList"/>
    <dgm:cxn modelId="{DA853386-D53D-461B-83D9-1EB8D48E824A}" type="presParOf" srcId="{768A82DA-0661-44DD-80C9-08CC8DFD5EE5}" destId="{A62A9E08-AFEB-4DEB-BB09-D2679A36B3DF}" srcOrd="3" destOrd="0" presId="urn:microsoft.com/office/officeart/2018/2/layout/IconLabelDescriptionList"/>
    <dgm:cxn modelId="{F8BB388D-45B7-4394-8AAA-ACAAB517C066}" type="presParOf" srcId="{768A82DA-0661-44DD-80C9-08CC8DFD5EE5}" destId="{6E580CFA-3573-4A90-AAC9-80B72E4E4ED8}" srcOrd="4" destOrd="0" presId="urn:microsoft.com/office/officeart/2018/2/layout/IconLabelDescriptionList"/>
    <dgm:cxn modelId="{8AE4C8A2-4BF8-4942-9812-F9AE8BC4CB97}" type="presParOf" srcId="{1D4BA822-F447-40FA-8631-284104FBFE92}" destId="{2C3EC7D6-38A4-42D5-B175-A4ECA44996E7}" srcOrd="1" destOrd="0" presId="urn:microsoft.com/office/officeart/2018/2/layout/IconLabelDescriptionList"/>
    <dgm:cxn modelId="{91567C6E-2EFD-4003-A358-0140808DB6F0}" type="presParOf" srcId="{1D4BA822-F447-40FA-8631-284104FBFE92}" destId="{3ED96EFF-588E-4B08-9355-1C059420D1B5}" srcOrd="2" destOrd="0" presId="urn:microsoft.com/office/officeart/2018/2/layout/IconLabelDescriptionList"/>
    <dgm:cxn modelId="{2409EAE0-7FD3-4709-A320-9C17DD05C517}" type="presParOf" srcId="{3ED96EFF-588E-4B08-9355-1C059420D1B5}" destId="{BE21AF48-E8E0-4A5C-8A36-6CCC407039A0}" srcOrd="0" destOrd="0" presId="urn:microsoft.com/office/officeart/2018/2/layout/IconLabelDescriptionList"/>
    <dgm:cxn modelId="{2EA3FF07-EB43-48AA-9EC4-C0FEE8966088}" type="presParOf" srcId="{3ED96EFF-588E-4B08-9355-1C059420D1B5}" destId="{62654595-BEAB-4027-AE3F-A9E8AECE9C57}" srcOrd="1" destOrd="0" presId="urn:microsoft.com/office/officeart/2018/2/layout/IconLabelDescriptionList"/>
    <dgm:cxn modelId="{5F0F5FF0-757A-4E41-AA84-FBB445E6DAED}" type="presParOf" srcId="{3ED96EFF-588E-4B08-9355-1C059420D1B5}" destId="{5279DC9C-1432-4305-9BDA-AF63936702D8}" srcOrd="2" destOrd="0" presId="urn:microsoft.com/office/officeart/2018/2/layout/IconLabelDescriptionList"/>
    <dgm:cxn modelId="{2D6A3E7A-5FE9-4988-87E9-4503381891AD}" type="presParOf" srcId="{3ED96EFF-588E-4B08-9355-1C059420D1B5}" destId="{6E01A1D3-2CF5-40B7-8F40-BB716F8D932C}" srcOrd="3" destOrd="0" presId="urn:microsoft.com/office/officeart/2018/2/layout/IconLabelDescriptionList"/>
    <dgm:cxn modelId="{28DBC164-4C2A-4738-BD8C-B6AE2DB8FF05}" type="presParOf" srcId="{3ED96EFF-588E-4B08-9355-1C059420D1B5}" destId="{3066651B-AC99-4A3D-AF4C-330A4B566F9C}" srcOrd="4" destOrd="0" presId="urn:microsoft.com/office/officeart/2018/2/layout/IconLabelDescriptionList"/>
    <dgm:cxn modelId="{DCF3CFAE-ADB8-419B-AA92-259F0BC8C3CB}" type="presParOf" srcId="{1D4BA822-F447-40FA-8631-284104FBFE92}" destId="{F77E6480-E965-40D1-93AF-AA24E5798988}" srcOrd="3" destOrd="0" presId="urn:microsoft.com/office/officeart/2018/2/layout/IconLabelDescriptionList"/>
    <dgm:cxn modelId="{DF52BB1E-530C-42BD-9BCD-38230385F10C}" type="presParOf" srcId="{1D4BA822-F447-40FA-8631-284104FBFE92}" destId="{4D45311A-8AD7-480A-8A0C-E05481CA2012}" srcOrd="4" destOrd="0" presId="urn:microsoft.com/office/officeart/2018/2/layout/IconLabelDescriptionList"/>
    <dgm:cxn modelId="{A4FA0ED8-1B2E-420E-93FF-92C85216D587}" type="presParOf" srcId="{4D45311A-8AD7-480A-8A0C-E05481CA2012}" destId="{D0A3FC09-FB33-4B60-A858-E002B120832B}" srcOrd="0" destOrd="0" presId="urn:microsoft.com/office/officeart/2018/2/layout/IconLabelDescriptionList"/>
    <dgm:cxn modelId="{D5406B79-7D17-4310-B722-9A72B6047E48}" type="presParOf" srcId="{4D45311A-8AD7-480A-8A0C-E05481CA2012}" destId="{4B022268-7EB9-4FEA-BABE-974AEE8DC82B}" srcOrd="1" destOrd="0" presId="urn:microsoft.com/office/officeart/2018/2/layout/IconLabelDescriptionList"/>
    <dgm:cxn modelId="{FA50CA62-8B06-4FF4-90B0-32849B235F38}" type="presParOf" srcId="{4D45311A-8AD7-480A-8A0C-E05481CA2012}" destId="{2F8A5605-D70B-41E2-B909-5AE5ABF07E34}" srcOrd="2" destOrd="0" presId="urn:microsoft.com/office/officeart/2018/2/layout/IconLabelDescriptionList"/>
    <dgm:cxn modelId="{DDDDF41F-A7A4-47F2-A22E-972360082AA9}" type="presParOf" srcId="{4D45311A-8AD7-480A-8A0C-E05481CA2012}" destId="{F805802F-613C-4B98-8557-7714AB650F7D}" srcOrd="3" destOrd="0" presId="urn:microsoft.com/office/officeart/2018/2/layout/IconLabelDescriptionList"/>
    <dgm:cxn modelId="{F6A066AE-EC84-44D1-899A-5BD24B156DDC}" type="presParOf" srcId="{4D45311A-8AD7-480A-8A0C-E05481CA2012}" destId="{98A494DD-B87C-48AE-A33B-0E9B345416F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98522-E769-40A5-A27A-DCC64EE3D32D}">
      <dsp:nvSpPr>
        <dsp:cNvPr id="0" name=""/>
        <dsp:cNvSpPr/>
      </dsp:nvSpPr>
      <dsp:spPr>
        <a:xfrm>
          <a:off x="2092" y="142475"/>
          <a:ext cx="1236217" cy="12790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953BD-9AAE-4619-B8DF-C91D7B1E6A03}">
      <dsp:nvSpPr>
        <dsp:cNvPr id="0" name=""/>
        <dsp:cNvSpPr/>
      </dsp:nvSpPr>
      <dsp:spPr>
        <a:xfrm>
          <a:off x="47294" y="1551451"/>
          <a:ext cx="3273750" cy="65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 dirty="0">
              <a:latin typeface="+mj-lt"/>
            </a:rPr>
            <a:t>Perhekeskus -kokonaisuuden rakentuminen ja toiminnan vahvistaminen</a:t>
          </a:r>
          <a:endParaRPr lang="en-US" sz="1400" kern="1200" dirty="0">
            <a:latin typeface="+mj-lt"/>
          </a:endParaRPr>
        </a:p>
      </dsp:txBody>
      <dsp:txXfrm>
        <a:off x="47294" y="1551451"/>
        <a:ext cx="3273750" cy="659865"/>
      </dsp:txXfrm>
    </dsp:sp>
    <dsp:sp modelId="{6E580CFA-3573-4A90-AAC9-80B72E4E4ED8}">
      <dsp:nvSpPr>
        <dsp:cNvPr id="0" name=""/>
        <dsp:cNvSpPr/>
      </dsp:nvSpPr>
      <dsp:spPr>
        <a:xfrm>
          <a:off x="47294" y="2302743"/>
          <a:ext cx="3273750" cy="247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Toiminnalliset perhekeskukset toteutuvat tällä hetkellä Koivukylässä ja Keravan Sampolassa. Lännen perhekeskus rakentuu Myyrmäkeen syksyllä 2024, Tikkurilan terveys- ja </a:t>
          </a:r>
          <a:r>
            <a:rPr lang="fi-FI" sz="1400" kern="1200">
              <a:latin typeface="+mj-lt"/>
            </a:rPr>
            <a:t>perhekeskus 2028(?)</a:t>
          </a:r>
          <a:endParaRPr lang="en-US" sz="1400" kern="1200" dirty="0">
            <a:latin typeface="+mj-lt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Perhekeskuksen ydinpalvelujen (neuvonta ja ohjaus, neuvola- ja kuntoutuspalvelut, kasvatus- ja perheneuvonta, perheohjaus) saatavuuden parantaminen riittävillä resursseilla.</a:t>
          </a:r>
          <a:endParaRPr lang="en-US" sz="1400" kern="1200" dirty="0">
            <a:latin typeface="+mj-lt"/>
          </a:endParaRPr>
        </a:p>
      </dsp:txBody>
      <dsp:txXfrm>
        <a:off x="47294" y="2302743"/>
        <a:ext cx="3273750" cy="2475495"/>
      </dsp:txXfrm>
    </dsp:sp>
    <dsp:sp modelId="{BE21AF48-E8E0-4A5C-8A36-6CCC407039A0}">
      <dsp:nvSpPr>
        <dsp:cNvPr id="0" name=""/>
        <dsp:cNvSpPr/>
      </dsp:nvSpPr>
      <dsp:spPr>
        <a:xfrm>
          <a:off x="3893950" y="175772"/>
          <a:ext cx="1145812" cy="114581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9DC9C-1432-4305-9BDA-AF63936702D8}">
      <dsp:nvSpPr>
        <dsp:cNvPr id="0" name=""/>
        <dsp:cNvSpPr/>
      </dsp:nvSpPr>
      <dsp:spPr>
        <a:xfrm>
          <a:off x="3893950" y="1518153"/>
          <a:ext cx="3273750" cy="65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 dirty="0">
              <a:latin typeface="+mj-lt"/>
            </a:rPr>
            <a:t>Lasten ja nuorten mielenterveys-, päihde- ja riippuvuuspalvelujen rakenteen uudistaminen ja palvelujen porrastus</a:t>
          </a:r>
          <a:endParaRPr lang="en-US" sz="1400" kern="1200" dirty="0">
            <a:latin typeface="+mj-lt"/>
          </a:endParaRPr>
        </a:p>
      </dsp:txBody>
      <dsp:txXfrm>
        <a:off x="3893950" y="1518153"/>
        <a:ext cx="3273750" cy="659865"/>
      </dsp:txXfrm>
    </dsp:sp>
    <dsp:sp modelId="{3066651B-AC99-4A3D-AF4C-330A4B566F9C}">
      <dsp:nvSpPr>
        <dsp:cNvPr id="0" name=""/>
        <dsp:cNvSpPr/>
      </dsp:nvSpPr>
      <dsp:spPr>
        <a:xfrm>
          <a:off x="3893950" y="2269446"/>
          <a:ext cx="3273750" cy="247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Palvelujen uudelleen organisoinnilla haetaan parempaa palvelujen sujuvuutta ja kustannustehokkuutta. </a:t>
          </a:r>
          <a:endParaRPr lang="en-US" sz="1400" kern="1200" dirty="0">
            <a:latin typeface="+mj-lt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+mj-lt"/>
            </a:rPr>
            <a:t>Varhaista mielenterveyden tukea tarjoavien ammattilaisten (mm. opiskeluhuolto) mitoitusten mukaisten resurssien turvaaminen on keskeistä. Hoitotakuuseen pääseminen tulee edellyttämään jonkin verran resurssien lisäystä, johtuen muun muassa palvelutarpeen kasvusta ja hoitotakuun kiristymisestä. </a:t>
          </a:r>
          <a:endParaRPr lang="en-US" sz="1400" kern="1200" dirty="0">
            <a:latin typeface="+mj-lt"/>
          </a:endParaRPr>
        </a:p>
      </dsp:txBody>
      <dsp:txXfrm>
        <a:off x="3893950" y="2269446"/>
        <a:ext cx="3273750" cy="2475495"/>
      </dsp:txXfrm>
    </dsp:sp>
    <dsp:sp modelId="{D0A3FC09-FB33-4B60-A858-E002B120832B}">
      <dsp:nvSpPr>
        <dsp:cNvPr id="0" name=""/>
        <dsp:cNvSpPr/>
      </dsp:nvSpPr>
      <dsp:spPr>
        <a:xfrm>
          <a:off x="7740606" y="175772"/>
          <a:ext cx="1145812" cy="1145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A5605-D70B-41E2-B909-5AE5ABF07E34}">
      <dsp:nvSpPr>
        <dsp:cNvPr id="0" name=""/>
        <dsp:cNvSpPr/>
      </dsp:nvSpPr>
      <dsp:spPr>
        <a:xfrm>
          <a:off x="7740606" y="1518153"/>
          <a:ext cx="3273750" cy="65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 dirty="0">
              <a:latin typeface="+mj-lt"/>
            </a:rPr>
            <a:t>Oman palvelutuotannon lisääminen tulevina vuosina</a:t>
          </a:r>
          <a:endParaRPr lang="en-US" sz="1400" kern="1200" dirty="0">
            <a:latin typeface="+mj-lt"/>
          </a:endParaRPr>
        </a:p>
      </dsp:txBody>
      <dsp:txXfrm>
        <a:off x="7740606" y="1518153"/>
        <a:ext cx="3273750" cy="659865"/>
      </dsp:txXfrm>
    </dsp:sp>
    <dsp:sp modelId="{98A494DD-B87C-48AE-A33B-0E9B345416F1}">
      <dsp:nvSpPr>
        <dsp:cNvPr id="0" name=""/>
        <dsp:cNvSpPr/>
      </dsp:nvSpPr>
      <dsp:spPr>
        <a:xfrm>
          <a:off x="7740606" y="2269446"/>
          <a:ext cx="3273750" cy="247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u="sng" kern="1200" dirty="0">
              <a:latin typeface="+mj-lt"/>
            </a:rPr>
            <a:t>Kotiin vietävät palvelut </a:t>
          </a:r>
          <a:endParaRPr lang="en-US" sz="1400" u="sng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+mj-lt"/>
            </a:rPr>
            <a:t>perhetyön työnjaon uudistaminen ja oman tuotannon lisääminen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+mj-lt"/>
            </a:rPr>
            <a:t>lapsiperheiden kotipalvelu</a:t>
          </a:r>
          <a:endParaRPr lang="en-US" sz="1400" kern="1200" dirty="0">
            <a:latin typeface="+mj-lt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u="sng" kern="1200" dirty="0">
              <a:latin typeface="+mj-lt"/>
            </a:rPr>
            <a:t>Sijaishuollon laitospalvelut</a:t>
          </a:r>
          <a:endParaRPr lang="en-US" sz="1400" u="sng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+mj-lt"/>
            </a:rPr>
            <a:t>Arvioidaan tuotantotapa-analyysia hyödyntäen perustason yksiköiden muuttamista erityistason yksiköiksi ja uusien yksiköiden perustamista nykyisten yksiköiden lisäksi.</a:t>
          </a:r>
          <a:endParaRPr lang="en-US" sz="1400" kern="1200" dirty="0">
            <a:latin typeface="+mj-lt"/>
          </a:endParaRPr>
        </a:p>
      </dsp:txBody>
      <dsp:txXfrm>
        <a:off x="7740606" y="2269446"/>
        <a:ext cx="3273750" cy="2475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98522-E769-40A5-A27A-DCC64EE3D32D}">
      <dsp:nvSpPr>
        <dsp:cNvPr id="0" name=""/>
        <dsp:cNvSpPr/>
      </dsp:nvSpPr>
      <dsp:spPr>
        <a:xfrm>
          <a:off x="7469" y="134923"/>
          <a:ext cx="1235009" cy="1277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953BD-9AAE-4619-B8DF-C91D7B1E6A03}">
      <dsp:nvSpPr>
        <dsp:cNvPr id="0" name=""/>
        <dsp:cNvSpPr/>
      </dsp:nvSpPr>
      <dsp:spPr>
        <a:xfrm>
          <a:off x="52627" y="1543273"/>
          <a:ext cx="3270552" cy="49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>
              <a:latin typeface="+mj-lt"/>
            </a:rPr>
            <a:t>Perheiden ennaltaehkäisevät palvelut</a:t>
          </a:r>
        </a:p>
      </dsp:txBody>
      <dsp:txXfrm>
        <a:off x="52627" y="1543273"/>
        <a:ext cx="3270552" cy="490582"/>
      </dsp:txXfrm>
    </dsp:sp>
    <dsp:sp modelId="{6E580CFA-3573-4A90-AAC9-80B72E4E4ED8}">
      <dsp:nvSpPr>
        <dsp:cNvPr id="0" name=""/>
        <dsp:cNvSpPr/>
      </dsp:nvSpPr>
      <dsp:spPr>
        <a:xfrm>
          <a:off x="52627" y="2125543"/>
          <a:ext cx="3270552" cy="266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600" kern="1200">
              <a:latin typeface="+mj-lt"/>
              <a:cs typeface="Calibri Light"/>
            </a:rPr>
            <a:t>Oppilaitoksia ja päiväkoteja on n.</a:t>
          </a:r>
          <a:r>
            <a:rPr lang="fi-FI" sz="1600" b="1" kern="1200">
              <a:latin typeface="+mj-lt"/>
              <a:cs typeface="Calibri Light"/>
            </a:rPr>
            <a:t>222</a:t>
          </a:r>
          <a:r>
            <a:rPr lang="fi-FI" sz="1600" kern="1200">
              <a:latin typeface="+mj-lt"/>
              <a:cs typeface="Calibri Light"/>
            </a:rPr>
            <a:t> (oppilas-ja opiskeluhuolto)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>
              <a:latin typeface="+mj-lt"/>
              <a:cs typeface="Calibri Light"/>
            </a:rPr>
            <a:t>(2.aste 24 , perusopetus 51, esiopetus 147)</a:t>
          </a:r>
          <a:endParaRPr lang="en-US" sz="1600" b="0" kern="1200">
            <a:latin typeface="+mj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+mj-lt"/>
              <a:ea typeface="Calibri Light"/>
              <a:cs typeface="Calibri Light"/>
            </a:rPr>
            <a:t>neuvolat </a:t>
          </a:r>
          <a:r>
            <a:rPr lang="fi-FI" sz="1600" b="1" kern="1200">
              <a:latin typeface="+mj-lt"/>
              <a:ea typeface="Calibri Light"/>
              <a:cs typeface="Calibri Light"/>
            </a:rPr>
            <a:t>9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+mj-lt"/>
              <a:ea typeface="Calibri Light"/>
              <a:cs typeface="Calibri Light"/>
            </a:rPr>
            <a:t>Lasten kuntoutus- ja terapia </a:t>
          </a:r>
          <a:r>
            <a:rPr lang="en-US" sz="1600" b="1" kern="1200">
              <a:latin typeface="+mj-lt"/>
              <a:cs typeface="Calibri Light"/>
            </a:rPr>
            <a:t>5</a:t>
          </a:r>
        </a:p>
      </dsp:txBody>
      <dsp:txXfrm>
        <a:off x="52627" y="2125543"/>
        <a:ext cx="3270552" cy="2660248"/>
      </dsp:txXfrm>
    </dsp:sp>
    <dsp:sp modelId="{BE21AF48-E8E0-4A5C-8A36-6CCC407039A0}">
      <dsp:nvSpPr>
        <dsp:cNvPr id="0" name=""/>
        <dsp:cNvSpPr/>
      </dsp:nvSpPr>
      <dsp:spPr>
        <a:xfrm>
          <a:off x="4467667" y="183275"/>
          <a:ext cx="1144693" cy="114469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9DC9C-1432-4305-9BDA-AF63936702D8}">
      <dsp:nvSpPr>
        <dsp:cNvPr id="0" name=""/>
        <dsp:cNvSpPr/>
      </dsp:nvSpPr>
      <dsp:spPr>
        <a:xfrm>
          <a:off x="4096110" y="1505230"/>
          <a:ext cx="3270552" cy="49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700" kern="1200">
              <a:latin typeface="+mj-lt"/>
            </a:rPr>
            <a:t>Perheitä tukevat palvelut</a:t>
          </a:r>
          <a:endParaRPr lang="en-US" sz="1700" kern="1200">
            <a:latin typeface="+mj-lt"/>
          </a:endParaRPr>
        </a:p>
      </dsp:txBody>
      <dsp:txXfrm>
        <a:off x="4096110" y="1505230"/>
        <a:ext cx="3270552" cy="490582"/>
      </dsp:txXfrm>
    </dsp:sp>
    <dsp:sp modelId="{3066651B-AC99-4A3D-AF4C-330A4B566F9C}">
      <dsp:nvSpPr>
        <dsp:cNvPr id="0" name=""/>
        <dsp:cNvSpPr/>
      </dsp:nvSpPr>
      <dsp:spPr>
        <a:xfrm>
          <a:off x="4150172" y="1989725"/>
          <a:ext cx="3270552" cy="266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perheneuvolat </a:t>
          </a:r>
          <a:r>
            <a:rPr lang="en-US" sz="1600" b="1" kern="1200">
              <a:latin typeface="Calibri Light"/>
              <a:cs typeface="Calibri Light"/>
            </a:rPr>
            <a:t>3</a:t>
          </a:r>
          <a:endParaRPr lang="en-US" sz="1600" b="1" kern="1200">
            <a:latin typeface="+mj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Nupit (Myyrmäki, Tikkurila, Kerava) </a:t>
          </a:r>
          <a:r>
            <a:rPr lang="en-US" sz="1600" b="1" kern="1200">
              <a:latin typeface="Calibri Light"/>
              <a:cs typeface="Calibri Light"/>
            </a:rPr>
            <a:t>3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Perheoikeudelliset palvelut </a:t>
          </a:r>
          <a:r>
            <a:rPr lang="en-US" sz="1600" b="1" kern="1200">
              <a:latin typeface="Calibri Light"/>
              <a:cs typeface="Calibri Light"/>
            </a:rPr>
            <a:t>2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psykologitiimit </a:t>
          </a:r>
          <a:r>
            <a:rPr lang="en-US" sz="1600" b="1" kern="1200">
              <a:latin typeface="Calibri Light"/>
              <a:cs typeface="Calibri Light"/>
            </a:rPr>
            <a:t>2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+mj-lt"/>
              <a:ea typeface="Calibri" panose="020F0502020204030204" pitchFamily="34" charset="0"/>
            </a:rPr>
            <a:t>PTA ja perhesosiaalityö </a:t>
          </a:r>
          <a:r>
            <a:rPr lang="fi-FI" sz="1600" b="1" kern="1200">
              <a:latin typeface="+mj-lt"/>
              <a:ea typeface="Calibri" panose="020F0502020204030204" pitchFamily="34" charset="0"/>
            </a:rPr>
            <a:t>2</a:t>
          </a:r>
          <a:endParaRPr lang="fi-FI" sz="1600" b="1" kern="1200">
            <a:latin typeface="+mj-lt"/>
            <a:ea typeface="Calibri" panose="020F0502020204030204" pitchFamily="34" charset="0"/>
            <a:cs typeface="Calibri Ligh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+mj-lt"/>
              <a:ea typeface="Calibri" panose="020F0502020204030204" pitchFamily="34" charset="0"/>
            </a:rPr>
            <a:t>sosiaali-</a:t>
          </a:r>
          <a:r>
            <a:rPr lang="fi-FI" sz="1600" kern="1200">
              <a:effectLst/>
              <a:latin typeface="+mj-lt"/>
              <a:ea typeface="Calibri" panose="020F0502020204030204" pitchFamily="34" charset="0"/>
            </a:rPr>
            <a:t> ja kriisipäivystys </a:t>
          </a:r>
          <a:r>
            <a:rPr lang="fi-FI" sz="1600" b="1" kern="1200">
              <a:effectLst/>
              <a:latin typeface="+mj-lt"/>
              <a:ea typeface="Calibri" panose="020F0502020204030204" pitchFamily="34" charset="0"/>
            </a:rPr>
            <a:t>2</a:t>
          </a:r>
          <a:endParaRPr lang="fi-FI" sz="1600" b="1" kern="1200">
            <a:effectLst/>
            <a:latin typeface="+mj-lt"/>
            <a:ea typeface="Calibri" panose="020F0502020204030204" pitchFamily="34" charset="0"/>
            <a:cs typeface="Calibri Ligh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effectLst/>
              <a:latin typeface="+mj-lt"/>
              <a:ea typeface="Calibri" panose="020F0502020204030204" pitchFamily="34" charset="0"/>
            </a:rPr>
            <a:t>varhainen tuki </a:t>
          </a:r>
          <a:r>
            <a:rPr lang="fi-FI" sz="1600" b="1" kern="1200">
              <a:effectLst/>
              <a:latin typeface="+mj-lt"/>
              <a:ea typeface="Calibri" panose="020F0502020204030204" pitchFamily="34" charset="0"/>
            </a:rPr>
            <a:t>3</a:t>
          </a:r>
          <a:endParaRPr lang="fi-FI" sz="1600" b="1" kern="1200">
            <a:effectLst/>
            <a:latin typeface="+mj-lt"/>
            <a:ea typeface="Calibri" panose="020F0502020204030204" pitchFamily="34" charset="0"/>
            <a:cs typeface="Calibri Ligh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effectLst/>
              <a:latin typeface="+mj-lt"/>
              <a:ea typeface="Calibri" panose="020F0502020204030204" pitchFamily="34" charset="0"/>
            </a:rPr>
            <a:t>neuvonta- ja ohjaus </a:t>
          </a:r>
          <a:r>
            <a:rPr lang="fi-FI" sz="1600" b="1" kern="1200">
              <a:effectLst/>
              <a:latin typeface="+mj-lt"/>
              <a:ea typeface="Calibri" panose="020F0502020204030204" pitchFamily="34" charset="0"/>
            </a:rPr>
            <a:t>1</a:t>
          </a:r>
          <a:endParaRPr lang="fi-FI" sz="1600" b="1" kern="1200">
            <a:effectLst/>
            <a:latin typeface="+mj-lt"/>
            <a:ea typeface="Calibri" panose="020F0502020204030204" pitchFamily="34" charset="0"/>
            <a:cs typeface="Calibri Light"/>
          </a:endParaRPr>
        </a:p>
      </dsp:txBody>
      <dsp:txXfrm>
        <a:off x="4150172" y="1989725"/>
        <a:ext cx="3270552" cy="2660248"/>
      </dsp:txXfrm>
    </dsp:sp>
    <dsp:sp modelId="{D0A3FC09-FB33-4B60-A858-E002B120832B}">
      <dsp:nvSpPr>
        <dsp:cNvPr id="0" name=""/>
        <dsp:cNvSpPr/>
      </dsp:nvSpPr>
      <dsp:spPr>
        <a:xfrm>
          <a:off x="7738426" y="168188"/>
          <a:ext cx="1144693" cy="11446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A5605-D70B-41E2-B909-5AE5ABF07E34}">
      <dsp:nvSpPr>
        <dsp:cNvPr id="0" name=""/>
        <dsp:cNvSpPr/>
      </dsp:nvSpPr>
      <dsp:spPr>
        <a:xfrm>
          <a:off x="7738426" y="1510008"/>
          <a:ext cx="3270552" cy="49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700" kern="1200">
              <a:latin typeface="+mj-lt"/>
            </a:rPr>
            <a:t>Perheiden erityispalvelut</a:t>
          </a:r>
          <a:endParaRPr lang="en-US" sz="1700" kern="1200">
            <a:latin typeface="+mj-lt"/>
          </a:endParaRPr>
        </a:p>
      </dsp:txBody>
      <dsp:txXfrm>
        <a:off x="7738426" y="1510008"/>
        <a:ext cx="3270552" cy="490582"/>
      </dsp:txXfrm>
    </dsp:sp>
    <dsp:sp modelId="{98A494DD-B87C-48AE-A33B-0E9B345416F1}">
      <dsp:nvSpPr>
        <dsp:cNvPr id="0" name=""/>
        <dsp:cNvSpPr/>
      </dsp:nvSpPr>
      <dsp:spPr>
        <a:xfrm>
          <a:off x="7738426" y="2092278"/>
          <a:ext cx="3270552" cy="266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lastensuojelulaitokset </a:t>
          </a:r>
          <a:r>
            <a:rPr lang="en-US" sz="1600" b="1" kern="1200">
              <a:latin typeface="Calibri Light"/>
              <a:cs typeface="Calibri Light"/>
            </a:rPr>
            <a:t>7</a:t>
          </a:r>
          <a:endParaRPr lang="en-US" sz="1600" kern="1200">
            <a:latin typeface="+mj-lt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avohuollon toimipisteet </a:t>
          </a:r>
          <a:r>
            <a:rPr lang="en-US" sz="1600" b="1" kern="1200">
              <a:latin typeface="Calibri Light"/>
              <a:cs typeface="Calibri Light"/>
            </a:rPr>
            <a:t>8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/>
              <a:cs typeface="Calibri Light"/>
            </a:rPr>
            <a:t>sijaishuollon sosiaalityön toimipisteet </a:t>
          </a:r>
          <a:r>
            <a:rPr lang="en-US" sz="1600" b="1" kern="1200">
              <a:latin typeface="Calibri Light"/>
              <a:cs typeface="Calibri Light"/>
            </a:rPr>
            <a:t>1</a:t>
          </a:r>
        </a:p>
      </dsp:txBody>
      <dsp:txXfrm>
        <a:off x="7738426" y="2092278"/>
        <a:ext cx="3270552" cy="2660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68C1-F1C8-4172-860A-2AB2DE28F477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A4597-FEEC-4216-97F7-0193F41924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35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28D0-16EF-4BE3-B2E3-7BACDBE8671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8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3BBB3-097E-4D47-8557-C34C6465672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25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C75FF-5DA0-03EB-06D1-BE1CF0C79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2F2775-257D-B7C2-2246-32620A9CF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9CA3A8-CBB4-968A-FA5C-78E00206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F51DF3-985E-CEAA-0857-8194BB05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D51068-8F09-AEBD-4611-BCE95706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27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0B0A49-F91B-AD34-B529-F23361AE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6A465AD-875D-7F73-0AF2-D0C25F7C6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B76100-7F2D-AFB9-8099-E96B3E80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02FF74-23A2-FEC1-B93A-FAAB6312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64445A-AB15-2DE2-F051-140AA8BA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18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BE24E33-3F47-9EEF-7644-75CC14683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7398B8-67C9-F144-95CA-493C9321E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BDFB71-993F-1099-173A-3926BF89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76E394-34C6-AC41-05D4-4A9DC99E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C0C100-4597-A158-EA96-F872A77B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17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3.10.2023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864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3.10.2023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5131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3.10.2023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2924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8F48-80E4-A765-F4AF-77C6CCE8D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CA8BA-29E9-1090-9CBE-5A15B6E5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6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fuks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F06E3-2C64-A4A9-B462-9226AAD10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7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58DCE-9BD2-C6CA-871F-9F0E35BA9A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95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fuks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1A7E-C5B1-B0C8-789C-F249ED9BD3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5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tumman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4" name="Picture 3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58FF77D-EBCA-7EE9-8B75-0C4F58C0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7437-639A-BD38-D638-3F7C7782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9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C4E06A-23AF-D452-D8A5-BB5811E8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5CE8AF-4677-BEF4-D7C3-EA68576D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14F955-AD82-FE50-23CC-4F7AECF8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8D041E-5FF0-5C71-4116-C564523B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76F664-188B-F1EC-BFE8-D7109F7E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45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D366-ADB9-F81C-F3A9-0FE8B600B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32133-2774-9DDD-71BA-3A2DD7774E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4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 vaaleanvihreä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622C-145D-4ABD-A87E-FDE91D3CC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470382"/>
            <a:ext cx="715864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Pääotsikko</a:t>
            </a:r>
            <a:r>
              <a:rPr lang="en-GB"/>
              <a:t> 60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9A345-FC67-CD99-307C-D1D12E9D4E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49485"/>
            <a:ext cx="7158644" cy="15563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Alaotsikko</a:t>
            </a:r>
            <a:r>
              <a:rPr lang="en-GB"/>
              <a:t> 24 </a:t>
            </a:r>
            <a:r>
              <a:rPr lang="en-GB" err="1"/>
              <a:t>pt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E8D17-302F-2708-9A0F-82CA796E9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902" y="2000187"/>
            <a:ext cx="3645548" cy="309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32C5A-86DF-8300-B725-365FF5BB1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8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36B7C6-A167-E29B-B137-4BC0CBE4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AB7446-32D7-9321-62EB-F686687D3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5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1 sisältö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8009-9C9D-BC20-E19F-6BBFBFF17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5810-6893-B421-9E24-5070E0BA23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E75F-E69C-1BB7-BD19-66FB90E8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EE8F0-15A5-8FCF-A1D5-66536D6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9949-D649-D43F-8908-A18051B0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639812E-B5D7-79B2-772B-55C15A42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1F3B3-3CC7-3846-B101-53507F32F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07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/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9F3143-0FB9-EF50-472D-D9B1626E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57463A-54FC-CF42-30C1-20D81E506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55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ä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68C3-6EB9-6743-AC88-831836BB3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102600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7188-4C97-0356-7DF2-5CA78CBAEB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AA96-BCAD-D7B4-CD4B-95EEA9E234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9965" y="2044747"/>
            <a:ext cx="50400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Leipäteksti 24 pt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0B1E-3D5F-52AB-3758-0661351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CF05-0A19-9E5C-6745-C0AE338A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03CC-51DA-7BB1-E970-8C6AF526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EFF6797-BDE6-863A-A62C-4E38AF7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0AC6B-2D35-1EFF-B06E-E3E45F84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6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4B65E-4FB4-816D-3ABF-6C0E80D890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F51BF-8436-ED13-927D-993DD2CDB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40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4974-F3A3-AA28-578C-E88E992F8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44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F12E1-C23C-F2BF-89C3-3E2FCC8A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70F59-9E54-9B06-629F-7559DD5B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E5749-5EB2-9037-9EE8-37A3F0DA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59325B-759F-4951-3A3C-7BA7DC8A4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71483-AD90-EFAE-2519-E6DDAD13A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80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8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51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950044B-8DDC-20DA-A3D0-209641B5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2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25193-4DDE-5345-8D78-E0537BBF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8713B7-9A31-ECCB-9D73-8D3140D97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7549BB-2185-A7A8-E92C-17283DEF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D376A8-4CBE-472F-1C98-E838AE85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4F9148-C5E4-5A40-F673-7718D075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4482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CFB-8CF4-1C49-BC5F-593B5F3D3B14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B090-397C-D745-B26D-388A8603260D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AE0C6-395A-88FB-ADCA-F29353B3F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531008"/>
            <a:ext cx="730292" cy="6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9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media 2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1358-7E6C-198B-1435-CD75CCB74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965" y="535510"/>
            <a:ext cx="5914800" cy="549510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>
                <a:solidFill>
                  <a:schemeClr val="tx1"/>
                </a:solidFill>
              </a:defRPr>
            </a:lvl2pPr>
            <a:lvl3pPr marL="914400" indent="0" algn="ctr">
              <a:buNone/>
              <a:defRPr sz="2400">
                <a:solidFill>
                  <a:schemeClr val="tx1"/>
                </a:solidFill>
              </a:defRPr>
            </a:lvl3pPr>
            <a:lvl4pPr marL="1371600" indent="0" algn="ctr">
              <a:buNone/>
              <a:defRPr sz="2000">
                <a:solidFill>
                  <a:schemeClr val="tx1"/>
                </a:solidFill>
              </a:defRPr>
            </a:lvl4pPr>
            <a:lvl5pPr marL="1828800" indent="0" algn="ctr">
              <a:buNone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err="1"/>
              <a:t>Tila</a:t>
            </a:r>
            <a:r>
              <a:rPr lang="en-GB"/>
              <a:t> </a:t>
            </a:r>
            <a:r>
              <a:rPr lang="en-GB" err="1"/>
              <a:t>taulukolle</a:t>
            </a:r>
            <a:r>
              <a:rPr lang="en-GB"/>
              <a:t>, </a:t>
            </a:r>
            <a:r>
              <a:rPr lang="en-GB" err="1"/>
              <a:t>graafille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kuvalle</a:t>
            </a:r>
            <a:r>
              <a:rPr lang="en-GB"/>
              <a:t> tai </a:t>
            </a:r>
            <a:r>
              <a:rPr lang="en-GB" err="1"/>
              <a:t>videolle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165" y="535510"/>
            <a:ext cx="41688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41165" y="2235850"/>
            <a:ext cx="4168800" cy="377306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9992-5258-FE36-934D-C9DB69A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3C1A-9B54-9EFC-0AC8-5E35488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243D-E47C-20CA-1BF5-76A83AB5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81CDCAA-FFF1-4D78-535A-F3200262F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8" y="531007"/>
            <a:ext cx="734764" cy="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63CF4-7649-A128-BF76-E699CFB6B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86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23EE3F-5792-C453-AA55-3A36CC10A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395" y="6057899"/>
            <a:ext cx="3153982" cy="67827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CC8D104-7F84-C888-147D-E9BA71D7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281022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0A0A-E524-DB46-446B-C33C0FC68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65" y="535510"/>
            <a:ext cx="5432400" cy="154281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32 </a:t>
            </a:r>
            <a:r>
              <a:rPr lang="en-GB" err="1"/>
              <a:t>pt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60D2-ED85-174E-1EB2-B93D65A7AC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9965" y="2235850"/>
            <a:ext cx="5432400" cy="377306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err="1"/>
              <a:t>Leipäteksti</a:t>
            </a:r>
            <a:r>
              <a:rPr lang="en-GB"/>
              <a:t> 24 </a:t>
            </a:r>
            <a:r>
              <a:rPr lang="en-GB" err="1"/>
              <a:t>pt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8EA6-A6CF-9F2F-5390-64645DC83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4893" y="6057899"/>
            <a:ext cx="3152985" cy="67827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18BCF9-AC30-9B84-E4CA-CDF3510AD3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1113" y="0"/>
            <a:ext cx="5830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236385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3.10.2023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0323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305BA7-97EF-0080-6AAE-C23217A2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47A5C2-64FE-1E10-8131-1B2479720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7A7216E-9BA5-D30A-B7A8-0809CF3C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1C9C52-91EC-8C58-B3C9-623D128D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131160-6131-EFDC-8F86-4FFCE621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F7B6ADE-45E8-FB03-B261-06F57C66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87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BA6528-8DD2-3BF3-B6AC-FB9683C9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A6ADE2-5329-4F2B-BD75-BC32E6E41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2A5B15-CE41-2920-8488-A4327F4D0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68D3801-01E7-CF81-B352-6D03A9C4A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5B1E42B-F73E-61E0-F7BE-AE1281DDB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01EAE53-B310-3C07-25FB-87D71232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5054467-0FA0-AC6D-FC0B-31A5603E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2FAE442-F648-DE5D-3D3E-E40A94DB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8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A0487A-DC38-BF66-6480-8AC9F904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5A5E90F-DC96-ABBC-EF61-80D12ED8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BBC4E51-2EFB-28E4-AC4C-7DE2B517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937CD11-B65A-9155-7B3B-535E22BD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79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F34C9F-269E-49E0-AF71-3A2DE97E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9CDE534-EA4C-C2F8-6293-36D5DFB4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C386CFC-6019-51E7-32A8-2D4E2DCA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69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EAEC06-9385-EA7C-3C67-C96C6671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611BBC-6E3F-F3FC-7EB9-5101FA27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8D4D4D-E2E3-4F3B-BF26-E26E87BC2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590DCAB-68FA-6DE4-ABAA-6D59C331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E39ADB-57ED-097C-6B55-1648AE80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A5FD79-3924-4194-4D8B-11ED43F0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72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673119-5FD0-51B2-7AAC-526C27BF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1BBA154-ABD4-4DFE-7302-233520915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89C0FB-6241-CC5F-4939-B23C9F332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273448-6C43-BFE8-6D72-F67949E6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D53C29-ED93-19F8-F5D4-4A156544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4B6832-6DB9-8A02-EBDA-29B4BCEB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42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B8DF8D-8D5C-262F-45BD-0BCB26E5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0F711C-46DD-2763-D85C-6ECEBF4DA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CB42E1-B0D6-950E-50DE-A2106D6E6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346C-2D44-43BD-A5B3-BE7D3E3294DD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6B474F-4858-9BCB-191D-5B367097E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B3B0A1-4B43-4ADC-2352-56D60382B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AB203-2C65-4451-98DA-D7635CDD7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14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  <p:sldLayoutId id="2147483684" r:id="rId13"/>
    <p:sldLayoutId id="214748368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02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10806-493F-132E-0D2E-D75D414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5" y="535510"/>
            <a:ext cx="10260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D146-646D-D54B-D78B-31FF201B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65" y="2044748"/>
            <a:ext cx="10260000" cy="395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139-035D-0AA1-BB99-874ED289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995" y="6213846"/>
            <a:ext cx="963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84F32CFB-8CF4-1C49-BC5F-593B5F3D3B14}" type="datetimeFigureOut">
              <a:rPr lang="fi-FI" smtClean="0"/>
              <a:pPr/>
              <a:t>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ABD9-72EF-74E9-13CE-7645C8EA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3553" y="62138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2E6B-A0EF-85D5-B8E9-510C93B2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7750" y="6213846"/>
            <a:ext cx="409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6FF9B090-397C-D745-B26D-388A860326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4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data.stat.fi/PxWeb/pxweb/fi/StatFin/StatFin__vaerak/statfin_vaerak_pxt_11rz.px/table/tableViewLayout1/" TargetMode="External"/><Relationship Id="rId2" Type="http://schemas.openxmlformats.org/officeDocument/2006/relationships/hyperlink" Target="file:///C:\Users\marjukka.laakso\AppData\Local\Microsoft\Windows\INetCache\Content.Outlook\MWNMSY27\THL_Sote-arviointi_Vantaan%20ja%20Keravan%20hyvinvointialue_vesileima.pdf" TargetMode="Externa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s://pxdata.stat.fi/PxWeb/pxweb/fi/StatFin/StatFin__vaenn/statfin_vaenn_pxt_139f.px/table/tableViewLayout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data.stat.fi/PxWeb/pxweb/fi/StatFin/StatFin__vaerak/statfin_vaerak_pxt_11rz.px/table/tableViewLayout1/" TargetMode="External"/><Relationship Id="rId2" Type="http://schemas.openxmlformats.org/officeDocument/2006/relationships/hyperlink" Target="https://pxdata.stat.fi/PxWeb/pxweb/fi/StatFin/StatFin__vaerak/statfin_vaerak_pxt_11rm.px/table/tableViewLayout1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B460-9657-981D-6708-0686F2DEF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latin typeface="+mj-lt"/>
                <a:ea typeface="Calibri"/>
                <a:cs typeface="Calibri"/>
              </a:rPr>
              <a:t>Lasten, nuorten ja perheiden palvelujen palveluverkon kehittämisen työpaja</a:t>
            </a:r>
            <a:endParaRPr lang="fi-FI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09CAD-CC83-7045-194A-7EEA012F6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08274"/>
            <a:ext cx="7158644" cy="155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Calibri Light"/>
                <a:ea typeface="Calibri Light"/>
                <a:cs typeface="Calibri Light"/>
              </a:rPr>
              <a:t>Lasten nuorten ja perheiden palvelut</a:t>
            </a:r>
          </a:p>
          <a:p>
            <a:r>
              <a:rPr lang="fi-FI">
                <a:latin typeface="Calibri Light"/>
                <a:ea typeface="Calibri Light"/>
                <a:cs typeface="Calibri Light"/>
              </a:rPr>
              <a:t>Toimialajohtaja Hanna Mikkonen</a:t>
            </a:r>
            <a:endParaRPr lang="fi-FI">
              <a:ea typeface="Calibri Ligh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6D64AD5-BB55-128C-4094-B10C20CE0605}"/>
              </a:ext>
            </a:extLst>
          </p:cNvPr>
          <p:cNvSpPr txBox="1"/>
          <p:nvPr/>
        </p:nvSpPr>
        <p:spPr>
          <a:xfrm>
            <a:off x="838200" y="406379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latin typeface="+mj-lt"/>
              </a:rPr>
              <a:t>10.10.2023 Jaoston näkemykset palveluverkon strategisesta kehittämisestä</a:t>
            </a:r>
          </a:p>
        </p:txBody>
      </p:sp>
    </p:spTree>
    <p:extLst>
      <p:ext uri="{BB962C8B-B14F-4D97-AF65-F5344CB8AC3E}">
        <p14:creationId xmlns:p14="http://schemas.microsoft.com/office/powerpoint/2010/main" val="151538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145DF7F-7A42-519D-0610-1C439B2EEE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86" r="-2" b="3547"/>
          <a:stretch/>
        </p:blipFill>
        <p:spPr>
          <a:xfrm>
            <a:off x="135121" y="3474465"/>
            <a:ext cx="3792174" cy="317433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4ABDA73-0DD9-8D0F-A4AA-783D7D919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99" b="1388"/>
          <a:stretch/>
        </p:blipFill>
        <p:spPr>
          <a:xfrm>
            <a:off x="4209091" y="175147"/>
            <a:ext cx="3792174" cy="317433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D550441-EC66-7C9A-9E8F-EF66BA5A66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398" b="1143"/>
          <a:stretch/>
        </p:blipFill>
        <p:spPr>
          <a:xfrm>
            <a:off x="8194217" y="175147"/>
            <a:ext cx="3792174" cy="317433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3BB616C-44B9-85C5-567D-1234CFACEC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22" r="-5" b="4974"/>
          <a:stretch/>
        </p:blipFill>
        <p:spPr>
          <a:xfrm>
            <a:off x="4209091" y="3435122"/>
            <a:ext cx="3792174" cy="317142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D54180B-8318-1374-B708-4A18029F8F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" b="21292"/>
          <a:stretch/>
        </p:blipFill>
        <p:spPr>
          <a:xfrm>
            <a:off x="135121" y="151519"/>
            <a:ext cx="3792174" cy="317142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DF693CF-9CE0-6E9A-DAD9-1ADEF13A24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929" r="1" b="2023"/>
          <a:stretch/>
        </p:blipFill>
        <p:spPr>
          <a:xfrm>
            <a:off x="8188574" y="3508511"/>
            <a:ext cx="3792174" cy="3171426"/>
          </a:xfrm>
          <a:prstGeom prst="rect">
            <a:avLst/>
          </a:prstGeom>
        </p:spPr>
      </p:pic>
      <p:sp>
        <p:nvSpPr>
          <p:cNvPr id="11" name="Puhekupla: Suorakulmio, kulmat pyöristettu 10">
            <a:extLst>
              <a:ext uri="{FF2B5EF4-FFF2-40B4-BE49-F238E27FC236}">
                <a16:creationId xmlns:a16="http://schemas.microsoft.com/office/drawing/2014/main" id="{97B1815B-EF05-202D-EAEA-7A0223456B97}"/>
              </a:ext>
            </a:extLst>
          </p:cNvPr>
          <p:cNvSpPr/>
          <p:nvPr/>
        </p:nvSpPr>
        <p:spPr>
          <a:xfrm>
            <a:off x="1110983" y="1614150"/>
            <a:ext cx="1366495" cy="712530"/>
          </a:xfrm>
          <a:prstGeom prst="wedgeRoundRectCallout">
            <a:avLst>
              <a:gd name="adj1" fmla="val -20833"/>
              <a:gd name="adj2" fmla="val 4802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Demi" panose="020F0502020204030204"/>
                <a:ea typeface="+mn-ea"/>
                <a:cs typeface="+mn-cs"/>
              </a:rPr>
              <a:t>Neuvolat</a:t>
            </a:r>
          </a:p>
        </p:txBody>
      </p:sp>
      <p:sp>
        <p:nvSpPr>
          <p:cNvPr id="12" name="Puhekupla: Suorakulmio, kulmat pyöristettu 11">
            <a:extLst>
              <a:ext uri="{FF2B5EF4-FFF2-40B4-BE49-F238E27FC236}">
                <a16:creationId xmlns:a16="http://schemas.microsoft.com/office/drawing/2014/main" id="{A04DE6EB-E122-289B-A116-808F24BF2C88}"/>
              </a:ext>
            </a:extLst>
          </p:cNvPr>
          <p:cNvSpPr/>
          <p:nvPr/>
        </p:nvSpPr>
        <p:spPr>
          <a:xfrm>
            <a:off x="5544077" y="1631372"/>
            <a:ext cx="1424187" cy="707435"/>
          </a:xfrm>
          <a:prstGeom prst="wedgeRoundRectCallout">
            <a:avLst>
              <a:gd name="adj1" fmla="val -20369"/>
              <a:gd name="adj2" fmla="val 497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Demi" panose="020F0502020204030204"/>
                <a:ea typeface="+mn-ea"/>
                <a:cs typeface="+mn-cs"/>
              </a:rPr>
              <a:t>Opiskeluhuolto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D36B68A6-EE98-7109-4C6B-ECF3CE1450AE}"/>
              </a:ext>
            </a:extLst>
          </p:cNvPr>
          <p:cNvSpPr/>
          <p:nvPr/>
        </p:nvSpPr>
        <p:spPr>
          <a:xfrm>
            <a:off x="9221936" y="1736736"/>
            <a:ext cx="1859081" cy="74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Demi" panose="020F0502020204030204"/>
                <a:ea typeface="+mn-ea"/>
                <a:cs typeface="Calibri Light"/>
              </a:rPr>
              <a:t>Lapsiperheiden varhaisen tuen kotiin vietävät palvelut 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enir Next LT Pro Demi" panose="020F050202020403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AF358877-2EA9-2550-CE28-7D40784888FD}"/>
              </a:ext>
            </a:extLst>
          </p:cNvPr>
          <p:cNvSpPr/>
          <p:nvPr/>
        </p:nvSpPr>
        <p:spPr>
          <a:xfrm>
            <a:off x="1393122" y="5147022"/>
            <a:ext cx="1422848" cy="698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Demi" panose="020F0502020204030204" pitchFamily="34" charset="0"/>
                <a:ea typeface="+mn-ea"/>
                <a:cs typeface="Calibri Light"/>
              </a:rPr>
              <a:t>Nuppi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enir Next LT Pro Dem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36CDBD32-54FD-8878-EBA6-59221596EEDA}"/>
              </a:ext>
            </a:extLst>
          </p:cNvPr>
          <p:cNvSpPr/>
          <p:nvPr/>
        </p:nvSpPr>
        <p:spPr>
          <a:xfrm>
            <a:off x="9886699" y="5094224"/>
            <a:ext cx="1707858" cy="74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Next LT Pro Demi" panose="020F0502020204030204"/>
                <a:ea typeface="+mn-ea"/>
                <a:cs typeface="Calibri Light"/>
              </a:rPr>
              <a:t>Kasvatus ja </a:t>
            </a:r>
            <a:r>
              <a:rPr lang="fi-FI" sz="1400" b="1">
                <a:solidFill>
                  <a:srgbClr val="7030A0"/>
                </a:solidFill>
                <a:latin typeface="Avenir Next LT Pro Demi" panose="020F0502020204030204"/>
                <a:cs typeface="Calibri Light"/>
              </a:rPr>
              <a:t>perheneuvonta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venir Next LT Pro Demi" panose="020F0502020204030204"/>
              <a:ea typeface="+mn-ea"/>
              <a:cs typeface="+mn-cs"/>
            </a:endParaRPr>
          </a:p>
        </p:txBody>
      </p:sp>
      <p:sp>
        <p:nvSpPr>
          <p:cNvPr id="17" name="Puhekupla: Suorakulmio, kulmat pyöristettu 16">
            <a:extLst>
              <a:ext uri="{FF2B5EF4-FFF2-40B4-BE49-F238E27FC236}">
                <a16:creationId xmlns:a16="http://schemas.microsoft.com/office/drawing/2014/main" id="{26962D94-B65C-1193-C1B2-AC47C5312437}"/>
              </a:ext>
            </a:extLst>
          </p:cNvPr>
          <p:cNvSpPr/>
          <p:nvPr/>
        </p:nvSpPr>
        <p:spPr>
          <a:xfrm>
            <a:off x="2537581" y="2749248"/>
            <a:ext cx="3343019" cy="466282"/>
          </a:xfrm>
          <a:prstGeom prst="wedgeRoundRectCallout">
            <a:avLst>
              <a:gd name="adj1" fmla="val -20833"/>
              <a:gd name="adj2" fmla="val 4802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venir Next LT Pro Demi" panose="020F0502020204030204"/>
                <a:ea typeface="+mn-ea"/>
                <a:cs typeface="Calibri Light"/>
              </a:rPr>
              <a:t>Kuntoutus- ja lääkäripalvelut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venir Next LT Pro Demi" panose="020F0502020204030204"/>
              <a:ea typeface="+mn-ea"/>
              <a:cs typeface="+mn-cs"/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7EAF7950-DFC2-63F3-8DEF-8BE3A03BEBBA}"/>
              </a:ext>
            </a:extLst>
          </p:cNvPr>
          <p:cNvSpPr/>
          <p:nvPr/>
        </p:nvSpPr>
        <p:spPr>
          <a:xfrm>
            <a:off x="4209091" y="3625971"/>
            <a:ext cx="2033584" cy="80264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LÄHIPALVELUT</a:t>
            </a:r>
          </a:p>
        </p:txBody>
      </p:sp>
    </p:spTree>
    <p:extLst>
      <p:ext uri="{BB962C8B-B14F-4D97-AF65-F5344CB8AC3E}">
        <p14:creationId xmlns:p14="http://schemas.microsoft.com/office/powerpoint/2010/main" val="342575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E45762E-00AE-E6DD-12AA-7B64E8760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414" t="1196" r="9517"/>
          <a:stretch/>
        </p:blipFill>
        <p:spPr>
          <a:xfrm>
            <a:off x="29810" y="0"/>
            <a:ext cx="10191472" cy="6858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E9F2DDA-2F4D-17A3-496D-C98232EA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56" y="0"/>
            <a:ext cx="4412444" cy="6858000"/>
          </a:xfrm>
          <a:prstGeom prst="rect">
            <a:avLst/>
          </a:prstGeom>
        </p:spPr>
      </p:pic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9A549A72-ECB6-E1AF-93E6-F6BABE41F597}"/>
              </a:ext>
            </a:extLst>
          </p:cNvPr>
          <p:cNvSpPr/>
          <p:nvPr/>
        </p:nvSpPr>
        <p:spPr>
          <a:xfrm>
            <a:off x="6383169" y="366284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Etävastaanotot</a:t>
            </a:r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5806CE9B-4D4D-A53A-C009-983E84257FB1}"/>
              </a:ext>
            </a:extLst>
          </p:cNvPr>
          <p:cNvSpPr/>
          <p:nvPr/>
        </p:nvSpPr>
        <p:spPr>
          <a:xfrm>
            <a:off x="3864641" y="1074655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Etäryhmät</a:t>
            </a:r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B5A13610-F06B-BBBA-163D-E357E389149A}"/>
              </a:ext>
            </a:extLst>
          </p:cNvPr>
          <p:cNvSpPr/>
          <p:nvPr/>
        </p:nvSpPr>
        <p:spPr>
          <a:xfrm>
            <a:off x="690298" y="2781961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Videosarjat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39D8FB3E-C948-5326-D8D2-716FAE97A03F}"/>
              </a:ext>
            </a:extLst>
          </p:cNvPr>
          <p:cNvSpPr/>
          <p:nvPr/>
        </p:nvSpPr>
        <p:spPr>
          <a:xfrm>
            <a:off x="3276165" y="3925018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Maisa</a:t>
            </a: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30D475D6-C13B-07BB-DEED-FE340C4CDD41}"/>
              </a:ext>
            </a:extLst>
          </p:cNvPr>
          <p:cNvSpPr/>
          <p:nvPr/>
        </p:nvSpPr>
        <p:spPr>
          <a:xfrm>
            <a:off x="1141190" y="336642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Nuppi chat</a:t>
            </a: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88A254AE-739A-C6AC-1D28-12943733A68B}"/>
              </a:ext>
            </a:extLst>
          </p:cNvPr>
          <p:cNvSpPr/>
          <p:nvPr/>
        </p:nvSpPr>
        <p:spPr>
          <a:xfrm>
            <a:off x="5883168" y="3469064"/>
            <a:ext cx="2272560" cy="2149311"/>
          </a:xfrm>
          <a:prstGeom prst="flowChartConnec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+mj-lt"/>
              </a:rPr>
              <a:t>Kansalliset sivustot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FFF37A3-D9C5-9854-2ED9-FB3B200EDBCB}"/>
              </a:ext>
            </a:extLst>
          </p:cNvPr>
          <p:cNvSpPr/>
          <p:nvPr/>
        </p:nvSpPr>
        <p:spPr>
          <a:xfrm>
            <a:off x="231307" y="5757787"/>
            <a:ext cx="3044858" cy="76357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DIGIPALVELUT</a:t>
            </a:r>
          </a:p>
        </p:txBody>
      </p:sp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7E05A4AB-3DCD-CCFC-55EF-E74BC693D6A9}"/>
              </a:ext>
            </a:extLst>
          </p:cNvPr>
          <p:cNvSpPr/>
          <p:nvPr/>
        </p:nvSpPr>
        <p:spPr>
          <a:xfrm>
            <a:off x="7840625" y="2231737"/>
            <a:ext cx="1793569" cy="2311983"/>
          </a:xfrm>
          <a:custGeom>
            <a:avLst/>
            <a:gdLst>
              <a:gd name="connsiteX0" fmla="*/ 1793569 w 1793569"/>
              <a:gd name="connsiteY0" fmla="*/ 2311983 h 2311983"/>
              <a:gd name="connsiteX1" fmla="*/ 21330 w 1793569"/>
              <a:gd name="connsiteY1" fmla="*/ 615158 h 2311983"/>
              <a:gd name="connsiteX2" fmla="*/ 813181 w 1793569"/>
              <a:gd name="connsiteY2" fmla="*/ 1934910 h 2311983"/>
              <a:gd name="connsiteX3" fmla="*/ 803754 w 1793569"/>
              <a:gd name="connsiteY3" fmla="*/ 1925484 h 2311983"/>
              <a:gd name="connsiteX4" fmla="*/ 1548472 w 1793569"/>
              <a:gd name="connsiteY4" fmla="*/ 11842 h 2311983"/>
              <a:gd name="connsiteX5" fmla="*/ 520950 w 1793569"/>
              <a:gd name="connsiteY5" fmla="*/ 1067644 h 2311983"/>
              <a:gd name="connsiteX6" fmla="*/ 502097 w 1793569"/>
              <a:gd name="connsiteY6" fmla="*/ 1086498 h 2311983"/>
              <a:gd name="connsiteX7" fmla="*/ 549231 w 1793569"/>
              <a:gd name="connsiteY7" fmla="*/ 1077071 h 2311983"/>
              <a:gd name="connsiteX8" fmla="*/ 549231 w 1793569"/>
              <a:gd name="connsiteY8" fmla="*/ 1077071 h 231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3569" h="2311983">
                <a:moveTo>
                  <a:pt x="1793569" y="2311983"/>
                </a:moveTo>
                <a:cubicBezTo>
                  <a:pt x="989148" y="1494993"/>
                  <a:pt x="184728" y="678003"/>
                  <a:pt x="21330" y="615158"/>
                </a:cubicBezTo>
                <a:cubicBezTo>
                  <a:pt x="-142068" y="552312"/>
                  <a:pt x="682777" y="1716522"/>
                  <a:pt x="813181" y="1934910"/>
                </a:cubicBezTo>
                <a:cubicBezTo>
                  <a:pt x="943585" y="2153298"/>
                  <a:pt x="681206" y="2245995"/>
                  <a:pt x="803754" y="1925484"/>
                </a:cubicBezTo>
                <a:cubicBezTo>
                  <a:pt x="926302" y="1604973"/>
                  <a:pt x="1595606" y="154815"/>
                  <a:pt x="1548472" y="11842"/>
                </a:cubicBezTo>
                <a:cubicBezTo>
                  <a:pt x="1501338" y="-131131"/>
                  <a:pt x="520950" y="1067644"/>
                  <a:pt x="520950" y="1067644"/>
                </a:cubicBezTo>
                <a:cubicBezTo>
                  <a:pt x="346554" y="1246753"/>
                  <a:pt x="497384" y="1084927"/>
                  <a:pt x="502097" y="1086498"/>
                </a:cubicBezTo>
                <a:cubicBezTo>
                  <a:pt x="506810" y="1088069"/>
                  <a:pt x="549231" y="1077071"/>
                  <a:pt x="549231" y="1077071"/>
                </a:cubicBezTo>
                <a:lnTo>
                  <a:pt x="549231" y="1077071"/>
                </a:lnTo>
              </a:path>
            </a:pathLst>
          </a:cu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27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1EEBD8E-9E1A-20AE-167B-7AC274DE4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4" t="1196" r="9517"/>
          <a:stretch/>
        </p:blipFill>
        <p:spPr>
          <a:xfrm>
            <a:off x="0" y="437058"/>
            <a:ext cx="12192000" cy="6192728"/>
          </a:xfrm>
          <a:prstGeom prst="rect">
            <a:avLst/>
          </a:prstGeom>
        </p:spPr>
      </p:pic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8EF860A9-8854-A1AB-34F4-99164C20C83E}"/>
              </a:ext>
            </a:extLst>
          </p:cNvPr>
          <p:cNvSpPr/>
          <p:nvPr/>
        </p:nvSpPr>
        <p:spPr>
          <a:xfrm>
            <a:off x="321101" y="5503201"/>
            <a:ext cx="3044858" cy="76357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MONITUOTTAJAMALLI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2DD3D4D4-3730-3C06-2E5E-245277B8C1DB}"/>
              </a:ext>
            </a:extLst>
          </p:cNvPr>
          <p:cNvSpPr/>
          <p:nvPr/>
        </p:nvSpPr>
        <p:spPr>
          <a:xfrm>
            <a:off x="1936812" y="591228"/>
            <a:ext cx="2022629" cy="190270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Järjestöt ja kolmas sektori</a:t>
            </a: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532F7A21-1308-FDF5-87D1-DB14E29A5049}"/>
              </a:ext>
            </a:extLst>
          </p:cNvPr>
          <p:cNvSpPr/>
          <p:nvPr/>
        </p:nvSpPr>
        <p:spPr>
          <a:xfrm>
            <a:off x="4290877" y="591228"/>
            <a:ext cx="1942730" cy="190270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ostopalvelu</a:t>
            </a: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6CD37128-F3E8-5F20-31CC-767FB01C0644}"/>
              </a:ext>
            </a:extLst>
          </p:cNvPr>
          <p:cNvSpPr/>
          <p:nvPr/>
        </p:nvSpPr>
        <p:spPr>
          <a:xfrm>
            <a:off x="6565042" y="655564"/>
            <a:ext cx="1877621" cy="183836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i-FI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palveluse-teli</a:t>
            </a:r>
          </a:p>
          <a:p>
            <a:pPr algn="ctr"/>
            <a:endParaRPr lang="fi-FI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Kuva 13" descr="Kuva, joka sisältää kohteen jalkineet, liikenne, vaate, henkilö&#10;&#10;Kuvaus luotu automaattisesti">
            <a:extLst>
              <a:ext uri="{FF2B5EF4-FFF2-40B4-BE49-F238E27FC236}">
                <a16:creationId xmlns:a16="http://schemas.microsoft.com/office/drawing/2014/main" id="{56E21CCD-F28E-3FA5-2518-F173558A5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06" y="3168905"/>
            <a:ext cx="3160141" cy="1777752"/>
          </a:xfrm>
          <a:prstGeom prst="rect">
            <a:avLst/>
          </a:prstGeom>
        </p:spPr>
      </p:pic>
      <p:pic>
        <p:nvPicPr>
          <p:cNvPr id="16" name="Kuva 15" descr="Kuva, joka sisältää kohteen liikenne, Polkupyörän kiekko, Polkupyörän runko, pyörä&#10;&#10;Kuvaus luotu automaattisesti">
            <a:extLst>
              <a:ext uri="{FF2B5EF4-FFF2-40B4-BE49-F238E27FC236}">
                <a16:creationId xmlns:a16="http://schemas.microsoft.com/office/drawing/2014/main" id="{E3050298-45B7-D56B-0563-5B5E3C092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53" y="4946657"/>
            <a:ext cx="1778148" cy="1777753"/>
          </a:xfrm>
          <a:prstGeom prst="rect">
            <a:avLst/>
          </a:prstGeom>
        </p:spPr>
      </p:pic>
      <p:pic>
        <p:nvPicPr>
          <p:cNvPr id="17" name="Kuva 16" descr="Kuva, joka sisältää kohteen clipart, animaatio, kuvitus&#10;&#10;Kuvaus luotu automaattisesti">
            <a:extLst>
              <a:ext uri="{FF2B5EF4-FFF2-40B4-BE49-F238E27FC236}">
                <a16:creationId xmlns:a16="http://schemas.microsoft.com/office/drawing/2014/main" id="{9F37B126-121C-896C-C1D0-7DC238D63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9" y="2077907"/>
            <a:ext cx="1351093" cy="13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25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A09F10A-2768-F943-DFA5-845D60E47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4" t="1196" r="9517"/>
          <a:stretch/>
        </p:blipFill>
        <p:spPr>
          <a:xfrm>
            <a:off x="6259942" y="630023"/>
            <a:ext cx="5294716" cy="2629432"/>
          </a:xfrm>
          <a:prstGeom prst="rect">
            <a:avLst/>
          </a:prstGeom>
        </p:spPr>
      </p:pic>
      <p:pic>
        <p:nvPicPr>
          <p:cNvPr id="5" name="Kuva 4" descr="Kuva, joka sisältää kohteen pyörä, ajoneuvo, auto, kypärä&#10;&#10;Kuvaus luotu automaattisesti">
            <a:extLst>
              <a:ext uri="{FF2B5EF4-FFF2-40B4-BE49-F238E27FC236}">
                <a16:creationId xmlns:a16="http://schemas.microsoft.com/office/drawing/2014/main" id="{97473E1E-25B6-79AD-80D8-945302505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15"/>
          <a:stretch/>
        </p:blipFill>
        <p:spPr>
          <a:xfrm>
            <a:off x="656996" y="824107"/>
            <a:ext cx="5242979" cy="5209785"/>
          </a:xfrm>
          <a:prstGeom prst="rect">
            <a:avLst/>
          </a:prstGeom>
        </p:spPr>
      </p:pic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8EAAFF2D-D05E-16FE-0498-15BA62B963EC}"/>
              </a:ext>
            </a:extLst>
          </p:cNvPr>
          <p:cNvSpPr/>
          <p:nvPr/>
        </p:nvSpPr>
        <p:spPr>
          <a:xfrm>
            <a:off x="6419850" y="3648075"/>
            <a:ext cx="5242979" cy="2329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accent6"/>
                </a:solidFill>
                <a:latin typeface="+mj-lt"/>
              </a:rPr>
              <a:t>JALKAUTUVAT PALVELUT</a:t>
            </a:r>
          </a:p>
          <a:p>
            <a:pPr algn="ctr"/>
            <a:endParaRPr lang="fi-FI" b="1">
              <a:solidFill>
                <a:schemeClr val="accent6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Lasten nuorten ja perheiden palveluissa on runsaasti jalkautuvia palveluja, joita kohdennetaan kotiin tai muuhun lapsen toimintaympäristöön.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Kotiinvietäviä palveluja on  mm. lapsiperheiden kotipalvelu, perhetyö ja sosiaali-ja kriisipäivystys. Myös sosiaalityöntekijät tekevät kotikäyntejä säännöllisesti. Opiskeluhuollon ammattilaiset työskentelevät varhaiskasvatuksen ja opetuksen toimipisteissä. </a:t>
            </a: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248266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3A3A9E-889D-47A1-AF34-D2ECE239B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578" y="1613677"/>
            <a:ext cx="7469818" cy="3630645"/>
          </a:xfrm>
        </p:spPr>
        <p:txBody>
          <a:bodyPr>
            <a:noAutofit/>
          </a:bodyPr>
          <a:lstStyle/>
          <a:p>
            <a:r>
              <a:rPr lang="fi-FI" sz="3200">
                <a:solidFill>
                  <a:srgbClr val="000000"/>
                </a:solidFill>
                <a:cs typeface="Calibri"/>
              </a:rPr>
              <a:t>Lasten, nuorten ja perheiden palvelujen nykytilanne kartalla</a:t>
            </a:r>
            <a:br>
              <a:rPr lang="fi-FI" sz="4400" b="1"/>
            </a:br>
            <a:br>
              <a:rPr lang="fi-FI" sz="4400" b="1"/>
            </a:br>
            <a:br>
              <a:rPr lang="fi-FI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endParaRPr lang="fi-FI" sz="3600"/>
          </a:p>
        </p:txBody>
      </p:sp>
    </p:spTree>
    <p:extLst>
      <p:ext uri="{BB962C8B-B14F-4D97-AF65-F5344CB8AC3E}">
        <p14:creationId xmlns:p14="http://schemas.microsoft.com/office/powerpoint/2010/main" val="5164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B3D64E-DB97-6ED6-4B03-15AF989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9" y="308569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/>
              <a:t>Lasten, nuorten ja perheiden palvelujen toimipisteiden määrät</a:t>
            </a:r>
            <a:br>
              <a:rPr lang="fi-FI" sz="3600">
                <a:latin typeface="Calibri Light"/>
                <a:cs typeface="Calibri Light"/>
              </a:rPr>
            </a:br>
            <a:endParaRPr lang="fi-FI" sz="3600">
              <a:latin typeface="+mj-lt"/>
              <a:cs typeface="Calibri"/>
            </a:endParaRP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1A820CB2-09DA-C5AB-3E8F-6F86BA8FD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98"/>
              </p:ext>
            </p:extLst>
          </p:nvPr>
        </p:nvGraphicFramePr>
        <p:xfrm>
          <a:off x="337351" y="1260629"/>
          <a:ext cx="11016449" cy="492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0BF5A591-4F8D-F36C-DA86-AEA8193C0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0773" y="89329"/>
            <a:ext cx="1286054" cy="1352739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22E750B-8970-EAE9-C014-EA358DDB293D}"/>
              </a:ext>
            </a:extLst>
          </p:cNvPr>
          <p:cNvSpPr txBox="1"/>
          <p:nvPr/>
        </p:nvSpPr>
        <p:spPr>
          <a:xfrm>
            <a:off x="7705817" y="5445845"/>
            <a:ext cx="373675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 Light"/>
                <a:cs typeface="Calibri Light"/>
              </a:rPr>
              <a:t>Yhteensä </a:t>
            </a:r>
          </a:p>
          <a:p>
            <a:r>
              <a:rPr lang="en-US" sz="1600">
                <a:latin typeface="Calibri Light"/>
                <a:cs typeface="Calibri Light"/>
              </a:rPr>
              <a:t>n. 270 toimipistettä  </a:t>
            </a:r>
          </a:p>
          <a:p>
            <a:r>
              <a:rPr lang="en-US" sz="1600">
                <a:latin typeface="Calibri Light"/>
                <a:cs typeface="Calibri Light"/>
              </a:rPr>
              <a:t>238 eri rakennusta</a:t>
            </a:r>
          </a:p>
        </p:txBody>
      </p:sp>
    </p:spTree>
    <p:extLst>
      <p:ext uri="{BB962C8B-B14F-4D97-AF65-F5344CB8AC3E}">
        <p14:creationId xmlns:p14="http://schemas.microsoft.com/office/powerpoint/2010/main" val="145392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8E615638-4C63-1F29-407A-16090A3E5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1" y="645630"/>
            <a:ext cx="6630281" cy="6082748"/>
          </a:xfrm>
          <a:prstGeom prst="rect">
            <a:avLst/>
          </a:prstGeom>
        </p:spPr>
      </p:pic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689BF021-E472-132E-5DA2-9B72F6773622}"/>
              </a:ext>
            </a:extLst>
          </p:cNvPr>
          <p:cNvSpPr/>
          <p:nvPr/>
        </p:nvSpPr>
        <p:spPr>
          <a:xfrm>
            <a:off x="1836291" y="584182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Vuokaaviosymboli: Liitin 4">
            <a:extLst>
              <a:ext uri="{FF2B5EF4-FFF2-40B4-BE49-F238E27FC236}">
                <a16:creationId xmlns:a16="http://schemas.microsoft.com/office/drawing/2014/main" id="{70A57FAF-57E4-8389-B5BF-6C3CEC725876}"/>
              </a:ext>
            </a:extLst>
          </p:cNvPr>
          <p:cNvSpPr/>
          <p:nvPr/>
        </p:nvSpPr>
        <p:spPr>
          <a:xfrm>
            <a:off x="1836290" y="5417171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F4A95C67-23D4-04A1-CE78-65CAD92CE47E}"/>
              </a:ext>
            </a:extLst>
          </p:cNvPr>
          <p:cNvSpPr/>
          <p:nvPr/>
        </p:nvSpPr>
        <p:spPr>
          <a:xfrm>
            <a:off x="1617215" y="4220264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B44030EC-6D63-7A1E-B9D1-61D905592665}"/>
              </a:ext>
            </a:extLst>
          </p:cNvPr>
          <p:cNvSpPr/>
          <p:nvPr/>
        </p:nvSpPr>
        <p:spPr>
          <a:xfrm>
            <a:off x="5679347" y="1620587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ED25C15D-A4C1-98A0-0FC8-72020EC3BA03}"/>
              </a:ext>
            </a:extLst>
          </p:cNvPr>
          <p:cNvSpPr/>
          <p:nvPr/>
        </p:nvSpPr>
        <p:spPr>
          <a:xfrm>
            <a:off x="5058259" y="320040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FBBA0757-69F2-932F-3DE4-65E81FA9AFB1}"/>
              </a:ext>
            </a:extLst>
          </p:cNvPr>
          <p:cNvSpPr/>
          <p:nvPr/>
        </p:nvSpPr>
        <p:spPr>
          <a:xfrm>
            <a:off x="4839184" y="4200331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21388F2B-76AC-0400-E3EE-62B01401A601}"/>
              </a:ext>
            </a:extLst>
          </p:cNvPr>
          <p:cNvSpPr/>
          <p:nvPr/>
        </p:nvSpPr>
        <p:spPr>
          <a:xfrm>
            <a:off x="5569810" y="5302871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DC3A2D2A-C9D9-8F0F-C79D-89FDEDB40941}"/>
              </a:ext>
            </a:extLst>
          </p:cNvPr>
          <p:cNvSpPr/>
          <p:nvPr/>
        </p:nvSpPr>
        <p:spPr>
          <a:xfrm>
            <a:off x="4497092" y="4857977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411E2796-AC45-A411-BFAA-6BEB9A1D6823}"/>
              </a:ext>
            </a:extLst>
          </p:cNvPr>
          <p:cNvSpPr/>
          <p:nvPr/>
        </p:nvSpPr>
        <p:spPr>
          <a:xfrm>
            <a:off x="3322326" y="517342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E0CF62B-7FEA-8315-F817-DCB511E6578B}"/>
              </a:ext>
            </a:extLst>
          </p:cNvPr>
          <p:cNvSpPr txBox="1"/>
          <p:nvPr/>
        </p:nvSpPr>
        <p:spPr>
          <a:xfrm>
            <a:off x="7079529" y="1150070"/>
            <a:ext cx="43834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alibri Light"/>
                <a:cs typeface="Calibri Light"/>
              </a:rPr>
              <a:t>Neuvolapalvelut: 9 toimipistettä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Hakunila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Kartanonkoski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Kerava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Kivistö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Koivukylä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Korso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solidFill>
                  <a:srgbClr val="FF0000"/>
                </a:solidFill>
                <a:latin typeface="Calibri Light"/>
                <a:cs typeface="Calibri Light"/>
              </a:rPr>
              <a:t>Martinlaakso </a:t>
            </a:r>
            <a:r>
              <a:rPr lang="en-US" sz="1050">
                <a:solidFill>
                  <a:srgbClr val="FF0000"/>
                </a:solidFill>
                <a:latin typeface="Calibri Light"/>
                <a:cs typeface="Calibri Light"/>
              </a:rPr>
              <a:t>(siirtyy Lännen perhekeskukseen)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Myyrmäki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 Light"/>
                <a:cs typeface="Calibri Light"/>
              </a:rPr>
              <a:t>Tikkurila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035A1CD0-6009-BB50-B1FF-F09C8118E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516" y="5956120"/>
            <a:ext cx="3067478" cy="638264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B99E2904-7270-37C6-D8F7-17FA953E678F}"/>
              </a:ext>
            </a:extLst>
          </p:cNvPr>
          <p:cNvSpPr txBox="1"/>
          <p:nvPr/>
        </p:nvSpPr>
        <p:spPr>
          <a:xfrm>
            <a:off x="246871" y="276298"/>
            <a:ext cx="470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Neuvolat</a:t>
            </a:r>
          </a:p>
        </p:txBody>
      </p:sp>
    </p:spTree>
    <p:extLst>
      <p:ext uri="{BB962C8B-B14F-4D97-AF65-F5344CB8AC3E}">
        <p14:creationId xmlns:p14="http://schemas.microsoft.com/office/powerpoint/2010/main" val="85434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D39D6614-5604-4F10-9C22-02FE9B6F7DED}"/>
              </a:ext>
            </a:extLst>
          </p:cNvPr>
          <p:cNvSpPr txBox="1"/>
          <p:nvPr/>
        </p:nvSpPr>
        <p:spPr>
          <a:xfrm>
            <a:off x="7832277" y="428625"/>
            <a:ext cx="40454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Koivukylän terveysasema, </a:t>
            </a: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Länsimäen terveysasema</a:t>
            </a: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Myyrmäen terveysasema</a:t>
            </a: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Tikkurilan terveysasema</a:t>
            </a: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Keravan terveysasema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F9C4F6F-0669-7CA7-27ED-5626E1D3F939}"/>
              </a:ext>
            </a:extLst>
          </p:cNvPr>
          <p:cNvSpPr txBox="1"/>
          <p:nvPr/>
        </p:nvSpPr>
        <p:spPr>
          <a:xfrm>
            <a:off x="120260" y="273188"/>
            <a:ext cx="57507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>
                <a:latin typeface="+mj-lt"/>
              </a:rPr>
              <a:t>Kuntoutus -ja lääkäripalvelut</a:t>
            </a:r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709E8131-2674-4F39-8AD9-04E4B378E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2" y="499620"/>
            <a:ext cx="6630281" cy="6082748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6316EAE9-1895-929F-D93E-556BCAC2EFBD}"/>
              </a:ext>
            </a:extLst>
          </p:cNvPr>
          <p:cNvSpPr/>
          <p:nvPr/>
        </p:nvSpPr>
        <p:spPr>
          <a:xfrm>
            <a:off x="4737170" y="4786613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4</a:t>
            </a:r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5DDCB159-E003-C031-601D-CF4893AEB7C7}"/>
              </a:ext>
            </a:extLst>
          </p:cNvPr>
          <p:cNvSpPr/>
          <p:nvPr/>
        </p:nvSpPr>
        <p:spPr>
          <a:xfrm>
            <a:off x="2100780" y="5702434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3</a:t>
            </a:r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728F0F9E-F039-582B-C63E-B6FA1793482A}"/>
              </a:ext>
            </a:extLst>
          </p:cNvPr>
          <p:cNvSpPr/>
          <p:nvPr/>
        </p:nvSpPr>
        <p:spPr>
          <a:xfrm>
            <a:off x="4950965" y="3869856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1</a:t>
            </a:r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C7BE19BC-6CBB-E1B2-B3CD-12D1E7109161}"/>
              </a:ext>
            </a:extLst>
          </p:cNvPr>
          <p:cNvSpPr/>
          <p:nvPr/>
        </p:nvSpPr>
        <p:spPr>
          <a:xfrm>
            <a:off x="5471571" y="1154752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5</a:t>
            </a:r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F3F805F0-9A25-1CFB-6C84-45EE253184A0}"/>
              </a:ext>
            </a:extLst>
          </p:cNvPr>
          <p:cNvSpPr/>
          <p:nvPr/>
        </p:nvSpPr>
        <p:spPr>
          <a:xfrm>
            <a:off x="5986462" y="616356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2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ABEE972F-DCF8-0A4A-EE92-1F468CC430AF}"/>
              </a:ext>
            </a:extLst>
          </p:cNvPr>
          <p:cNvSpPr/>
          <p:nvPr/>
        </p:nvSpPr>
        <p:spPr>
          <a:xfrm>
            <a:off x="7638291" y="49962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1</a:t>
            </a: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0A55BAA8-7933-3B52-6FF4-36294A183DBF}"/>
              </a:ext>
            </a:extLst>
          </p:cNvPr>
          <p:cNvSpPr/>
          <p:nvPr/>
        </p:nvSpPr>
        <p:spPr>
          <a:xfrm>
            <a:off x="7638291" y="799215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2</a:t>
            </a: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E7484272-F579-1ED7-A0AE-7E705613ABCB}"/>
              </a:ext>
            </a:extLst>
          </p:cNvPr>
          <p:cNvSpPr/>
          <p:nvPr/>
        </p:nvSpPr>
        <p:spPr>
          <a:xfrm>
            <a:off x="7638291" y="1098810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3</a:t>
            </a:r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9F5B8D20-26A4-D8E8-D87B-C4BD2234F381}"/>
              </a:ext>
            </a:extLst>
          </p:cNvPr>
          <p:cNvSpPr/>
          <p:nvPr/>
        </p:nvSpPr>
        <p:spPr>
          <a:xfrm>
            <a:off x="7638290" y="1388081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4</a:t>
            </a:r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D3E29700-7064-2D20-C1AC-851E52DF89DC}"/>
              </a:ext>
            </a:extLst>
          </p:cNvPr>
          <p:cNvSpPr/>
          <p:nvPr/>
        </p:nvSpPr>
        <p:spPr>
          <a:xfrm>
            <a:off x="7638290" y="1637257"/>
            <a:ext cx="219075" cy="228600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1512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27E1024-0D8F-E2B1-7B34-47B0462DA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6" y="255105"/>
            <a:ext cx="6630281" cy="608274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6BA3DC1-14AE-1584-E929-40F8DE60CB48}"/>
              </a:ext>
            </a:extLst>
          </p:cNvPr>
          <p:cNvSpPr txBox="1"/>
          <p:nvPr/>
        </p:nvSpPr>
        <p:spPr>
          <a:xfrm>
            <a:off x="91440" y="255105"/>
            <a:ext cx="3037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Nupit=</a:t>
            </a:r>
          </a:p>
          <a:p>
            <a:r>
              <a:rPr lang="fi-FI">
                <a:latin typeface="+mj-lt"/>
              </a:rPr>
              <a:t>Perheneuvolat</a:t>
            </a:r>
            <a:r>
              <a:rPr lang="fi-FI"/>
              <a:t>=</a:t>
            </a:r>
          </a:p>
          <a:p>
            <a:r>
              <a:rPr lang="fi-FI">
                <a:latin typeface="+mj-lt"/>
              </a:rPr>
              <a:t>Palvelutarpeen arvioinnit ja perhesosiaalityö=</a:t>
            </a:r>
          </a:p>
          <a:p>
            <a:r>
              <a:rPr lang="fi-FI">
                <a:latin typeface="+mj-lt"/>
              </a:rPr>
              <a:t>Sosiaali-ja kriisipäivystys=</a:t>
            </a:r>
          </a:p>
          <a:p>
            <a:r>
              <a:rPr lang="fi-FI">
                <a:latin typeface="+mj-lt"/>
              </a:rPr>
              <a:t>Perheoikeudelliset palvelut=</a:t>
            </a:r>
          </a:p>
          <a:p>
            <a:r>
              <a:rPr lang="fi-FI">
                <a:latin typeface="+mj-lt"/>
              </a:rPr>
              <a:t>Neuvonta ja ohjaus=</a:t>
            </a:r>
          </a:p>
          <a:p>
            <a:r>
              <a:rPr lang="fi-FI">
                <a:latin typeface="+mj-lt"/>
              </a:rPr>
              <a:t>Lastensuojelun kotiinvietävät palvelut=</a:t>
            </a:r>
          </a:p>
          <a:p>
            <a:r>
              <a:rPr lang="fi-FI">
                <a:latin typeface="+mj-lt"/>
              </a:rPr>
              <a:t>Lastensuojelun </a:t>
            </a:r>
          </a:p>
          <a:p>
            <a:r>
              <a:rPr lang="fi-FI">
                <a:latin typeface="+mj-lt"/>
              </a:rPr>
              <a:t>avohuolto=</a:t>
            </a:r>
          </a:p>
          <a:p>
            <a:endParaRPr lang="fi-FI">
              <a:latin typeface="+mj-lt"/>
            </a:endParaRPr>
          </a:p>
          <a:p>
            <a:endParaRPr lang="fi-FI"/>
          </a:p>
          <a:p>
            <a:r>
              <a:rPr lang="fi-FI"/>
              <a:t> </a:t>
            </a:r>
          </a:p>
        </p:txBody>
      </p:sp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00F46197-DFFE-0CCB-E848-7DAFB4C02127}"/>
              </a:ext>
            </a:extLst>
          </p:cNvPr>
          <p:cNvSpPr/>
          <p:nvPr/>
        </p:nvSpPr>
        <p:spPr>
          <a:xfrm>
            <a:off x="876205" y="349670"/>
            <a:ext cx="219075" cy="228600"/>
          </a:xfrm>
          <a:prstGeom prst="flowChartConnector">
            <a:avLst/>
          </a:prstGeom>
          <a:solidFill>
            <a:srgbClr val="F137CE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Vuokaaviosymboli: Liitin 4">
            <a:extLst>
              <a:ext uri="{FF2B5EF4-FFF2-40B4-BE49-F238E27FC236}">
                <a16:creationId xmlns:a16="http://schemas.microsoft.com/office/drawing/2014/main" id="{6C22FC9E-0843-4A48-2A06-D70E06C9701D}"/>
              </a:ext>
            </a:extLst>
          </p:cNvPr>
          <p:cNvSpPr/>
          <p:nvPr/>
        </p:nvSpPr>
        <p:spPr>
          <a:xfrm>
            <a:off x="1685699" y="578270"/>
            <a:ext cx="219075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597740BA-5D15-F5FD-A26F-CC8BB42A55CC}"/>
              </a:ext>
            </a:extLst>
          </p:cNvPr>
          <p:cNvSpPr/>
          <p:nvPr/>
        </p:nvSpPr>
        <p:spPr>
          <a:xfrm>
            <a:off x="6527318" y="4546353"/>
            <a:ext cx="219075" cy="228600"/>
          </a:xfrm>
          <a:prstGeom prst="flowChartConnector">
            <a:avLst/>
          </a:prstGeom>
          <a:solidFill>
            <a:srgbClr val="F137CE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D533EB90-C9CB-588A-FF40-E28B408D0345}"/>
              </a:ext>
            </a:extLst>
          </p:cNvPr>
          <p:cNvSpPr/>
          <p:nvPr/>
        </p:nvSpPr>
        <p:spPr>
          <a:xfrm>
            <a:off x="4278145" y="5206231"/>
            <a:ext cx="219075" cy="228600"/>
          </a:xfrm>
          <a:prstGeom prst="flowChartConnector">
            <a:avLst/>
          </a:prstGeom>
          <a:solidFill>
            <a:srgbClr val="F137CE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88DAAC2A-0FE2-B378-A192-484C7031523E}"/>
              </a:ext>
            </a:extLst>
          </p:cNvPr>
          <p:cNvSpPr/>
          <p:nvPr/>
        </p:nvSpPr>
        <p:spPr>
          <a:xfrm>
            <a:off x="7810191" y="1178435"/>
            <a:ext cx="219075" cy="228600"/>
          </a:xfrm>
          <a:prstGeom prst="flowChartConnector">
            <a:avLst/>
          </a:prstGeom>
          <a:solidFill>
            <a:srgbClr val="F137CE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B1466AF4-47A6-E51D-BDB6-FA0D785FF0CD}"/>
              </a:ext>
            </a:extLst>
          </p:cNvPr>
          <p:cNvSpPr/>
          <p:nvPr/>
        </p:nvSpPr>
        <p:spPr>
          <a:xfrm>
            <a:off x="5163699" y="4774953"/>
            <a:ext cx="219075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3A8E4E05-E58B-AD7A-BE86-B2197222EEEE}"/>
              </a:ext>
            </a:extLst>
          </p:cNvPr>
          <p:cNvSpPr/>
          <p:nvPr/>
        </p:nvSpPr>
        <p:spPr>
          <a:xfrm>
            <a:off x="7681373" y="1176036"/>
            <a:ext cx="219075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Vuokaaviosymboli: Liitin 16">
            <a:extLst>
              <a:ext uri="{FF2B5EF4-FFF2-40B4-BE49-F238E27FC236}">
                <a16:creationId xmlns:a16="http://schemas.microsoft.com/office/drawing/2014/main" id="{D6BFB4DF-82EC-27DB-C477-644542619AED}"/>
              </a:ext>
            </a:extLst>
          </p:cNvPr>
          <p:cNvSpPr/>
          <p:nvPr/>
        </p:nvSpPr>
        <p:spPr>
          <a:xfrm>
            <a:off x="7104540" y="3429000"/>
            <a:ext cx="219075" cy="2286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13FD00F7-0BE6-CBD4-6988-8F772E70E73B}"/>
              </a:ext>
            </a:extLst>
          </p:cNvPr>
          <p:cNvSpPr/>
          <p:nvPr/>
        </p:nvSpPr>
        <p:spPr>
          <a:xfrm>
            <a:off x="2827588" y="1684473"/>
            <a:ext cx="219075" cy="2286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8FF673C4-EA60-4D79-54BE-4A1AA1FBF4A6}"/>
              </a:ext>
            </a:extLst>
          </p:cNvPr>
          <p:cNvSpPr/>
          <p:nvPr/>
        </p:nvSpPr>
        <p:spPr>
          <a:xfrm>
            <a:off x="1821543" y="1156046"/>
            <a:ext cx="219075" cy="2286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Vuokaaviosymboli: Liitin 20">
            <a:extLst>
              <a:ext uri="{FF2B5EF4-FFF2-40B4-BE49-F238E27FC236}">
                <a16:creationId xmlns:a16="http://schemas.microsoft.com/office/drawing/2014/main" id="{812D0E28-B556-CF4A-E765-55A59FB5506D}"/>
              </a:ext>
            </a:extLst>
          </p:cNvPr>
          <p:cNvSpPr/>
          <p:nvPr/>
        </p:nvSpPr>
        <p:spPr>
          <a:xfrm>
            <a:off x="2538825" y="1433466"/>
            <a:ext cx="219075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Vuokaaviosymboli: Liitin 22">
            <a:extLst>
              <a:ext uri="{FF2B5EF4-FFF2-40B4-BE49-F238E27FC236}">
                <a16:creationId xmlns:a16="http://schemas.microsoft.com/office/drawing/2014/main" id="{47BC0BF7-8546-C98B-95FE-93E361813F33}"/>
              </a:ext>
            </a:extLst>
          </p:cNvPr>
          <p:cNvSpPr/>
          <p:nvPr/>
        </p:nvSpPr>
        <p:spPr>
          <a:xfrm>
            <a:off x="7939009" y="1176036"/>
            <a:ext cx="219075" cy="2286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Vuokaaviosymboli: Liitin 25">
            <a:extLst>
              <a:ext uri="{FF2B5EF4-FFF2-40B4-BE49-F238E27FC236}">
                <a16:creationId xmlns:a16="http://schemas.microsoft.com/office/drawing/2014/main" id="{7560F466-D886-84CA-16B9-8362E0B6959C}"/>
              </a:ext>
            </a:extLst>
          </p:cNvPr>
          <p:cNvSpPr/>
          <p:nvPr/>
        </p:nvSpPr>
        <p:spPr>
          <a:xfrm>
            <a:off x="2108540" y="1992916"/>
            <a:ext cx="219075" cy="2286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Vuokaaviosymboli: Liitin 26">
            <a:extLst>
              <a:ext uri="{FF2B5EF4-FFF2-40B4-BE49-F238E27FC236}">
                <a16:creationId xmlns:a16="http://schemas.microsoft.com/office/drawing/2014/main" id="{FC09B3F2-A78A-8F56-917D-5DC43E8A555F}"/>
              </a:ext>
            </a:extLst>
          </p:cNvPr>
          <p:cNvSpPr/>
          <p:nvPr/>
        </p:nvSpPr>
        <p:spPr>
          <a:xfrm>
            <a:off x="5340884" y="4734036"/>
            <a:ext cx="219075" cy="2286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Vuokaaviosymboli: Liitin 27">
            <a:extLst>
              <a:ext uri="{FF2B5EF4-FFF2-40B4-BE49-F238E27FC236}">
                <a16:creationId xmlns:a16="http://schemas.microsoft.com/office/drawing/2014/main" id="{6D8CD1E8-1A23-44CD-47AD-5CF42DF6C567}"/>
              </a:ext>
            </a:extLst>
          </p:cNvPr>
          <p:cNvSpPr/>
          <p:nvPr/>
        </p:nvSpPr>
        <p:spPr>
          <a:xfrm>
            <a:off x="6894638" y="4585491"/>
            <a:ext cx="219075" cy="2286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Vuokaaviosymboli: Liitin 28">
            <a:extLst>
              <a:ext uri="{FF2B5EF4-FFF2-40B4-BE49-F238E27FC236}">
                <a16:creationId xmlns:a16="http://schemas.microsoft.com/office/drawing/2014/main" id="{11B33435-D73F-37B5-615B-2281EC83E459}"/>
              </a:ext>
            </a:extLst>
          </p:cNvPr>
          <p:cNvSpPr/>
          <p:nvPr/>
        </p:nvSpPr>
        <p:spPr>
          <a:xfrm>
            <a:off x="6516604" y="4419168"/>
            <a:ext cx="219075" cy="2286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Vuokaaviosymboli: Liitin 31">
            <a:extLst>
              <a:ext uri="{FF2B5EF4-FFF2-40B4-BE49-F238E27FC236}">
                <a16:creationId xmlns:a16="http://schemas.microsoft.com/office/drawing/2014/main" id="{AA20994E-C2CE-B788-A058-AE34CFF8B7DD}"/>
              </a:ext>
            </a:extLst>
          </p:cNvPr>
          <p:cNvSpPr/>
          <p:nvPr/>
        </p:nvSpPr>
        <p:spPr>
          <a:xfrm>
            <a:off x="6731456" y="4488373"/>
            <a:ext cx="219075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Vuokaaviosymboli: Liitin 32">
            <a:extLst>
              <a:ext uri="{FF2B5EF4-FFF2-40B4-BE49-F238E27FC236}">
                <a16:creationId xmlns:a16="http://schemas.microsoft.com/office/drawing/2014/main" id="{AD33E9A5-4BA8-10D1-62E4-52B0A684ECD9}"/>
              </a:ext>
            </a:extLst>
          </p:cNvPr>
          <p:cNvSpPr/>
          <p:nvPr/>
        </p:nvSpPr>
        <p:spPr>
          <a:xfrm>
            <a:off x="6776074" y="4699791"/>
            <a:ext cx="219075" cy="2286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153FAE60-E9F1-D4F2-4CCA-15A3FEC45837}"/>
              </a:ext>
            </a:extLst>
          </p:cNvPr>
          <p:cNvSpPr/>
          <p:nvPr/>
        </p:nvSpPr>
        <p:spPr>
          <a:xfrm>
            <a:off x="1062634" y="2517262"/>
            <a:ext cx="219075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9511D9F7-BF1A-366E-41D7-393104C1DAB5}"/>
              </a:ext>
            </a:extLst>
          </p:cNvPr>
          <p:cNvSpPr/>
          <p:nvPr/>
        </p:nvSpPr>
        <p:spPr>
          <a:xfrm>
            <a:off x="6686838" y="4365482"/>
            <a:ext cx="219075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A21FB7FA-81CD-0E3C-93A4-893F3B6DE72D}"/>
              </a:ext>
            </a:extLst>
          </p:cNvPr>
          <p:cNvSpPr/>
          <p:nvPr/>
        </p:nvSpPr>
        <p:spPr>
          <a:xfrm>
            <a:off x="3813689" y="5320531"/>
            <a:ext cx="219075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07652FFD-02A8-7BDD-7E27-68690BF00AB1}"/>
              </a:ext>
            </a:extLst>
          </p:cNvPr>
          <p:cNvSpPr/>
          <p:nvPr/>
        </p:nvSpPr>
        <p:spPr>
          <a:xfrm flipH="1" flipV="1">
            <a:off x="6570148" y="4207750"/>
            <a:ext cx="219074" cy="1958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Vuokaaviosymboli: Liitin 17">
            <a:extLst>
              <a:ext uri="{FF2B5EF4-FFF2-40B4-BE49-F238E27FC236}">
                <a16:creationId xmlns:a16="http://schemas.microsoft.com/office/drawing/2014/main" id="{1EDC6229-DD7D-2D51-77EE-A35FDAAC4617}"/>
              </a:ext>
            </a:extLst>
          </p:cNvPr>
          <p:cNvSpPr/>
          <p:nvPr/>
        </p:nvSpPr>
        <p:spPr>
          <a:xfrm>
            <a:off x="1243488" y="3067879"/>
            <a:ext cx="219075" cy="2286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Vuokaaviosymboli: Liitin 18">
            <a:extLst>
              <a:ext uri="{FF2B5EF4-FFF2-40B4-BE49-F238E27FC236}">
                <a16:creationId xmlns:a16="http://schemas.microsoft.com/office/drawing/2014/main" id="{9CA440CF-B049-42AF-37A1-7988EEF09D2D}"/>
              </a:ext>
            </a:extLst>
          </p:cNvPr>
          <p:cNvSpPr/>
          <p:nvPr/>
        </p:nvSpPr>
        <p:spPr>
          <a:xfrm>
            <a:off x="7784298" y="1010501"/>
            <a:ext cx="219075" cy="2286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Vuokaaviosymboli: Liitin 19">
            <a:extLst>
              <a:ext uri="{FF2B5EF4-FFF2-40B4-BE49-F238E27FC236}">
                <a16:creationId xmlns:a16="http://schemas.microsoft.com/office/drawing/2014/main" id="{56CB26BB-49B3-5ACE-97C2-5B7AA7EE4306}"/>
              </a:ext>
            </a:extLst>
          </p:cNvPr>
          <p:cNvSpPr/>
          <p:nvPr/>
        </p:nvSpPr>
        <p:spPr>
          <a:xfrm>
            <a:off x="6445454" y="4280553"/>
            <a:ext cx="219075" cy="2286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Vuokaaviosymboli: Liitin 21">
            <a:extLst>
              <a:ext uri="{FF2B5EF4-FFF2-40B4-BE49-F238E27FC236}">
                <a16:creationId xmlns:a16="http://schemas.microsoft.com/office/drawing/2014/main" id="{E4A9E714-9EB8-590F-00EF-BD5CADFE5119}"/>
              </a:ext>
            </a:extLst>
          </p:cNvPr>
          <p:cNvSpPr/>
          <p:nvPr/>
        </p:nvSpPr>
        <p:spPr>
          <a:xfrm>
            <a:off x="3971728" y="5434831"/>
            <a:ext cx="219075" cy="2286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44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C405CE7-D9A2-1FC6-E6CD-F28EAFDDE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97" y="0"/>
            <a:ext cx="8189205" cy="685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792610F-661E-B835-AABF-D283528702C1}"/>
              </a:ext>
            </a:extLst>
          </p:cNvPr>
          <p:cNvSpPr txBox="1"/>
          <p:nvPr/>
        </p:nvSpPr>
        <p:spPr>
          <a:xfrm>
            <a:off x="19301" y="-49794"/>
            <a:ext cx="7988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Vantaan ja </a:t>
            </a:r>
            <a:r>
              <a:rPr kumimoji="0" lang="fi-FI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Keravan</a:t>
            </a:r>
            <a:r>
              <a:rPr kumimoji="0" lang="fi-FI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hyvinvointialueen lastensuojelun oma ja ostopalvelu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773467D-AB04-8E01-5069-3E50A7508D2E}"/>
              </a:ext>
            </a:extLst>
          </p:cNvPr>
          <p:cNvSpPr txBox="1"/>
          <p:nvPr/>
        </p:nvSpPr>
        <p:spPr>
          <a:xfrm>
            <a:off x="651769" y="53748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</a:t>
            </a:r>
            <a:r>
              <a:rPr lang="fi-FI">
                <a:solidFill>
                  <a:prstClr val="black"/>
                </a:solidFill>
                <a:latin typeface="+mj-lt"/>
              </a:rPr>
              <a:t>Kuntouttava yksikkö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8A0FCDB8-E5ED-CF41-2973-851B77D27DFE}"/>
              </a:ext>
            </a:extLst>
          </p:cNvPr>
          <p:cNvSpPr/>
          <p:nvPr/>
        </p:nvSpPr>
        <p:spPr>
          <a:xfrm>
            <a:off x="462881" y="601773"/>
            <a:ext cx="266330" cy="248575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313E27D5-AB7D-B247-CD7D-54245C40E24F}"/>
              </a:ext>
            </a:extLst>
          </p:cNvPr>
          <p:cNvSpPr/>
          <p:nvPr/>
        </p:nvSpPr>
        <p:spPr>
          <a:xfrm>
            <a:off x="385439" y="1415420"/>
            <a:ext cx="266330" cy="248575"/>
          </a:xfrm>
          <a:prstGeom prst="flowChartConnector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4FADB134-8DB2-FCCB-381F-83CFAD24B81D}"/>
              </a:ext>
            </a:extLst>
          </p:cNvPr>
          <p:cNvSpPr/>
          <p:nvPr/>
        </p:nvSpPr>
        <p:spPr>
          <a:xfrm>
            <a:off x="7412855" y="658745"/>
            <a:ext cx="455000" cy="469848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9AAFC461-B812-1372-982D-ADD5CB8C1B27}"/>
              </a:ext>
            </a:extLst>
          </p:cNvPr>
          <p:cNvSpPr/>
          <p:nvPr/>
        </p:nvSpPr>
        <p:spPr>
          <a:xfrm>
            <a:off x="7899544" y="761633"/>
            <a:ext cx="392745" cy="39154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4E09037E-F65A-9E6E-8852-E486886889B7}"/>
              </a:ext>
            </a:extLst>
          </p:cNvPr>
          <p:cNvSpPr/>
          <p:nvPr/>
        </p:nvSpPr>
        <p:spPr>
          <a:xfrm>
            <a:off x="2902998" y="4749553"/>
            <a:ext cx="372862" cy="38173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9CA2DFB6-69AA-BC20-EA8A-296F2319656C}"/>
              </a:ext>
            </a:extLst>
          </p:cNvPr>
          <p:cNvSpPr/>
          <p:nvPr/>
        </p:nvSpPr>
        <p:spPr>
          <a:xfrm>
            <a:off x="7811420" y="5705750"/>
            <a:ext cx="392745" cy="390617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5C51B73A-6740-4F9A-FA6B-0FF878A6506A}"/>
              </a:ext>
            </a:extLst>
          </p:cNvPr>
          <p:cNvSpPr/>
          <p:nvPr/>
        </p:nvSpPr>
        <p:spPr>
          <a:xfrm>
            <a:off x="394320" y="1704473"/>
            <a:ext cx="266330" cy="257202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0996F10-A89D-5E80-9759-ECD5AAC3D812}"/>
              </a:ext>
            </a:extLst>
          </p:cNvPr>
          <p:cNvSpPr txBox="1"/>
          <p:nvPr/>
        </p:nvSpPr>
        <p:spPr>
          <a:xfrm>
            <a:off x="638786" y="1654911"/>
            <a:ext cx="5828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=Ammatillinen perhekoti</a:t>
            </a:r>
          </a:p>
        </p:txBody>
      </p:sp>
      <p:sp>
        <p:nvSpPr>
          <p:cNvPr id="18" name="Vuokaaviosymboli: Liitin 17">
            <a:extLst>
              <a:ext uri="{FF2B5EF4-FFF2-40B4-BE49-F238E27FC236}">
                <a16:creationId xmlns:a16="http://schemas.microsoft.com/office/drawing/2014/main" id="{BE503094-4145-E50B-4364-8986A148EFEB}"/>
              </a:ext>
            </a:extLst>
          </p:cNvPr>
          <p:cNvSpPr/>
          <p:nvPr/>
        </p:nvSpPr>
        <p:spPr>
          <a:xfrm>
            <a:off x="479566" y="885851"/>
            <a:ext cx="266331" cy="25188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82E6886-D771-019A-847C-97E408A3137F}"/>
              </a:ext>
            </a:extLst>
          </p:cNvPr>
          <p:cNvSpPr txBox="1"/>
          <p:nvPr/>
        </p:nvSpPr>
        <p:spPr>
          <a:xfrm>
            <a:off x="683458" y="81427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</a:t>
            </a:r>
            <a:r>
              <a:rPr lang="fi-FI">
                <a:solidFill>
                  <a:prstClr val="black"/>
                </a:solidFill>
                <a:latin typeface="+mj-lt"/>
              </a:rPr>
              <a:t>vastaanottoyksikkö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40E9650-E4BB-44C6-8BFF-F0CCB04D6240}"/>
              </a:ext>
            </a:extLst>
          </p:cNvPr>
          <p:cNvSpPr txBox="1"/>
          <p:nvPr/>
        </p:nvSpPr>
        <p:spPr>
          <a:xfrm>
            <a:off x="100465" y="270872"/>
            <a:ext cx="22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Oma tuotanto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AEE135B-711E-7B58-BD0C-068B376023D6}"/>
              </a:ext>
            </a:extLst>
          </p:cNvPr>
          <p:cNvSpPr txBox="1"/>
          <p:nvPr/>
        </p:nvSpPr>
        <p:spPr>
          <a:xfrm>
            <a:off x="198120" y="1127135"/>
            <a:ext cx="172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Ostopalvelut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2CDFDD6-5E5C-E914-1408-5497424A991A}"/>
              </a:ext>
            </a:extLst>
          </p:cNvPr>
          <p:cNvSpPr txBox="1"/>
          <p:nvPr/>
        </p:nvSpPr>
        <p:spPr>
          <a:xfrm>
            <a:off x="666935" y="1372027"/>
            <a:ext cx="297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=Kuntouttava yksikkö</a:t>
            </a:r>
          </a:p>
        </p:txBody>
      </p:sp>
    </p:spTree>
    <p:extLst>
      <p:ext uri="{BB962C8B-B14F-4D97-AF65-F5344CB8AC3E}">
        <p14:creationId xmlns:p14="http://schemas.microsoft.com/office/powerpoint/2010/main" val="180717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2BCB17-AED1-2559-B7D3-B8C1CC5ADEE6}"/>
              </a:ext>
            </a:extLst>
          </p:cNvPr>
          <p:cNvSpPr txBox="1"/>
          <p:nvPr/>
        </p:nvSpPr>
        <p:spPr>
          <a:xfrm>
            <a:off x="346311" y="2825091"/>
            <a:ext cx="6361746" cy="3596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KESKEISET PALVELUT</a:t>
            </a: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Neuvola-, lääkäri- ja kuntoutuspalvelut ​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Opiskeluhuollon palvelut (terveydenhoitajat, kuraattorit ja psykologit)​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Kasvatus- ja perheneuvonta, lasten ja nuorten päihde-, mielenterveys- ja riippuvuuspalvelut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Perheoikeudelliset palvelut​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Kotiin annettavat palvelut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Palveluntarpeen arviointi ja perhesosiaalityö​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Lastensuojelu​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>
              <a:lnSpc>
                <a:spcPts val="2160"/>
              </a:lnSpc>
              <a:buFontTx/>
              <a:buChar char="•"/>
              <a:defRPr/>
            </a:pPr>
            <a:r>
              <a:rPr lang="fi-FI">
                <a:solidFill>
                  <a:srgbClr val="1E1E1E"/>
                </a:solidFill>
                <a:latin typeface="Calibri Light" panose="020F0302020204030204"/>
                <a:cs typeface="Calibri"/>
              </a:rPr>
              <a:t> 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/>
              </a:rPr>
              <a:t>Sosiaali- ja kriisipäivystys</a:t>
            </a: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alibri Light" panose="020F0302020204030204"/>
              <a:ea typeface="Calibri Ligh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fi-FI" sz="1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highlight>
                <a:srgbClr val="FFFF00"/>
              </a:highlight>
              <a:uLnTx/>
              <a:uFillTx/>
              <a:latin typeface="Calibri Light" panose="020F0302020204030204"/>
              <a:ea typeface="Calibri Light"/>
              <a:cs typeface="Calibri" panose="020F0502020204030204" pitchFamily="34" charset="0"/>
            </a:endParaRPr>
          </a:p>
        </p:txBody>
      </p:sp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id="{7570B743-DBCE-AD75-0CAB-1698127E9386}"/>
              </a:ext>
            </a:extLst>
          </p:cNvPr>
          <p:cNvSpPr/>
          <p:nvPr/>
        </p:nvSpPr>
        <p:spPr>
          <a:xfrm>
            <a:off x="338112" y="311872"/>
            <a:ext cx="5935136" cy="814846"/>
          </a:xfrm>
          <a:prstGeom prst="roundRect">
            <a:avLst/>
          </a:prstGeom>
          <a:solidFill>
            <a:srgbClr val="00983A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Lasten, nuorten ja perheiden palvelujen toimiala</a:t>
            </a:r>
          </a:p>
        </p:txBody>
      </p:sp>
      <p:sp>
        <p:nvSpPr>
          <p:cNvPr id="7" name="Rectangle: Rounded Corners 53">
            <a:extLst>
              <a:ext uri="{FF2B5EF4-FFF2-40B4-BE49-F238E27FC236}">
                <a16:creationId xmlns:a16="http://schemas.microsoft.com/office/drawing/2014/main" id="{E5F740C0-6EAD-B09F-103D-C1170D3874F3}"/>
              </a:ext>
            </a:extLst>
          </p:cNvPr>
          <p:cNvSpPr/>
          <p:nvPr/>
        </p:nvSpPr>
        <p:spPr>
          <a:xfrm>
            <a:off x="406763" y="1616990"/>
            <a:ext cx="1973435" cy="1327711"/>
          </a:xfrm>
          <a:prstGeom prst="roundRect">
            <a:avLst>
              <a:gd name="adj" fmla="val 7140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10800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Perheiden ennaltaehkäisevien palvelujen palvelualue</a:t>
            </a:r>
          </a:p>
        </p:txBody>
      </p:sp>
      <p:sp>
        <p:nvSpPr>
          <p:cNvPr id="8" name="Rectangle: Rounded Corners 54">
            <a:extLst>
              <a:ext uri="{FF2B5EF4-FFF2-40B4-BE49-F238E27FC236}">
                <a16:creationId xmlns:a16="http://schemas.microsoft.com/office/drawing/2014/main" id="{EA608523-0C17-E515-26F3-75830239FD44}"/>
              </a:ext>
            </a:extLst>
          </p:cNvPr>
          <p:cNvSpPr/>
          <p:nvPr/>
        </p:nvSpPr>
        <p:spPr>
          <a:xfrm>
            <a:off x="2426802" y="1623195"/>
            <a:ext cx="1966818" cy="1327711"/>
          </a:xfrm>
          <a:prstGeom prst="roundRect">
            <a:avLst>
              <a:gd name="adj" fmla="val 7140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10800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Perheitä tukevien palvelujen </a:t>
            </a:r>
            <a:b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palvelualue</a:t>
            </a:r>
          </a:p>
        </p:txBody>
      </p:sp>
      <p:sp>
        <p:nvSpPr>
          <p:cNvPr id="9" name="Rectangle: Rounded Corners 66">
            <a:extLst>
              <a:ext uri="{FF2B5EF4-FFF2-40B4-BE49-F238E27FC236}">
                <a16:creationId xmlns:a16="http://schemas.microsoft.com/office/drawing/2014/main" id="{B44A1B1A-CECC-694A-E14B-467D64CFB076}"/>
              </a:ext>
            </a:extLst>
          </p:cNvPr>
          <p:cNvSpPr/>
          <p:nvPr/>
        </p:nvSpPr>
        <p:spPr>
          <a:xfrm>
            <a:off x="4429466" y="1617207"/>
            <a:ext cx="2010615" cy="1327711"/>
          </a:xfrm>
          <a:prstGeom prst="roundRect">
            <a:avLst>
              <a:gd name="adj" fmla="val 7140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10800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Perheiden erityispalvelujen </a:t>
            </a:r>
            <a:b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fi-FI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palvelualue</a:t>
            </a:r>
          </a:p>
        </p:txBody>
      </p:sp>
      <p:sp>
        <p:nvSpPr>
          <p:cNvPr id="10" name="TextBox 65">
            <a:extLst>
              <a:ext uri="{FF2B5EF4-FFF2-40B4-BE49-F238E27FC236}">
                <a16:creationId xmlns:a16="http://schemas.microsoft.com/office/drawing/2014/main" id="{3644C125-6A37-FEBB-4BE5-757DDEF2721F}"/>
              </a:ext>
            </a:extLst>
          </p:cNvPr>
          <p:cNvSpPr txBox="1"/>
          <p:nvPr/>
        </p:nvSpPr>
        <p:spPr>
          <a:xfrm>
            <a:off x="2153305" y="1226228"/>
            <a:ext cx="2625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all" spc="6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Palvelualueet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3CEF61-4023-B2D0-6977-F133DB64AAA2}"/>
              </a:ext>
            </a:extLst>
          </p:cNvPr>
          <p:cNvGrpSpPr/>
          <p:nvPr/>
        </p:nvGrpSpPr>
        <p:grpSpPr>
          <a:xfrm>
            <a:off x="2430276" y="743749"/>
            <a:ext cx="1750809" cy="369332"/>
            <a:chOff x="6847091" y="897575"/>
            <a:chExt cx="1750809" cy="369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068FA9-4663-E419-A3C2-CAAD4D7764B5}"/>
                </a:ext>
              </a:extLst>
            </p:cNvPr>
            <p:cNvSpPr txBox="1"/>
            <p:nvPr/>
          </p:nvSpPr>
          <p:spPr>
            <a:xfrm>
              <a:off x="7056223" y="897575"/>
              <a:ext cx="71629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kern="0">
                  <a:solidFill>
                    <a:srgbClr val="92D050"/>
                  </a:solidFill>
                  <a:latin typeface="Calibri"/>
                  <a:ea typeface="Calibri"/>
                  <a:cs typeface="Calibri"/>
                </a:rPr>
                <a:t>1102</a:t>
              </a:r>
              <a:endParaRPr lang="fi-FI" sz="18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B4DEBA-5F78-F070-75EB-E8DEF322CE47}"/>
                </a:ext>
              </a:extLst>
            </p:cNvPr>
            <p:cNvSpPr txBox="1"/>
            <p:nvPr/>
          </p:nvSpPr>
          <p:spPr>
            <a:xfrm>
              <a:off x="7647945" y="897575"/>
              <a:ext cx="94995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M€ 141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95C7B7-2422-671C-5104-4AC84828D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7091" y="981441"/>
              <a:ext cx="175304" cy="2016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15C048-CB35-1334-F907-3758264BABFA}"/>
              </a:ext>
            </a:extLst>
          </p:cNvPr>
          <p:cNvGrpSpPr/>
          <p:nvPr/>
        </p:nvGrpSpPr>
        <p:grpSpPr>
          <a:xfrm>
            <a:off x="610677" y="2455759"/>
            <a:ext cx="1753694" cy="369332"/>
            <a:chOff x="5144577" y="2903083"/>
            <a:chExt cx="1753694" cy="3693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7F85DE-A9F5-6105-3435-6DDB437CE6C3}"/>
                </a:ext>
              </a:extLst>
            </p:cNvPr>
            <p:cNvSpPr txBox="1"/>
            <p:nvPr/>
          </p:nvSpPr>
          <p:spPr>
            <a:xfrm>
              <a:off x="5356594" y="2903083"/>
              <a:ext cx="71629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kern="0">
                  <a:solidFill>
                    <a:srgbClr val="00983A"/>
                  </a:solidFill>
                  <a:latin typeface="Calibri"/>
                  <a:ea typeface="Calibri"/>
                  <a:cs typeface="Calibri"/>
                </a:rPr>
                <a:t>444</a:t>
              </a:r>
              <a:endParaRPr lang="fi-FI" sz="1800" b="0" i="0" u="none" strike="noStrike" kern="0" cap="none" spc="0" normalizeH="0" baseline="0" noProof="0">
                <a:ln>
                  <a:noFill/>
                </a:ln>
                <a:solidFill>
                  <a:srgbClr val="00983A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D2619B-BDDB-94BE-88FC-89DC48B91F37}"/>
                </a:ext>
              </a:extLst>
            </p:cNvPr>
            <p:cNvSpPr txBox="1"/>
            <p:nvPr/>
          </p:nvSpPr>
          <p:spPr>
            <a:xfrm>
              <a:off x="5948316" y="2903083"/>
              <a:ext cx="9499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M€ </a:t>
              </a:r>
              <a:r>
                <a: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29</a:t>
              </a: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983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E1EDC0E-E03E-064E-15A4-140E2084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4577" y="2983632"/>
              <a:ext cx="181073" cy="20823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4D852C4-F273-04DA-7E04-323C8C7C316F}"/>
              </a:ext>
            </a:extLst>
          </p:cNvPr>
          <p:cNvGrpSpPr/>
          <p:nvPr/>
        </p:nvGrpSpPr>
        <p:grpSpPr>
          <a:xfrm>
            <a:off x="2598868" y="2455759"/>
            <a:ext cx="1753694" cy="369332"/>
            <a:chOff x="5144577" y="2903083"/>
            <a:chExt cx="1753694" cy="369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89F697-6F1A-AABB-50F0-D8DABBD4D4E8}"/>
                </a:ext>
              </a:extLst>
            </p:cNvPr>
            <p:cNvSpPr txBox="1"/>
            <p:nvPr/>
          </p:nvSpPr>
          <p:spPr>
            <a:xfrm>
              <a:off x="5356594" y="2903083"/>
              <a:ext cx="71629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kern="0">
                  <a:solidFill>
                    <a:srgbClr val="00983A"/>
                  </a:solidFill>
                  <a:latin typeface="Calibri"/>
                  <a:ea typeface="Calibri"/>
                  <a:cs typeface="Calibri"/>
                </a:rPr>
                <a:t>330</a:t>
              </a:r>
              <a:endParaRPr lang="fi-FI" sz="1800" b="0" i="0" u="none" strike="noStrike" kern="0" cap="none" spc="0" normalizeH="0" baseline="0" noProof="0">
                <a:ln>
                  <a:noFill/>
                </a:ln>
                <a:solidFill>
                  <a:srgbClr val="00983A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98E343-2AA5-5F4B-E3E1-3F567235C44F}"/>
                </a:ext>
              </a:extLst>
            </p:cNvPr>
            <p:cNvSpPr txBox="1"/>
            <p:nvPr/>
          </p:nvSpPr>
          <p:spPr>
            <a:xfrm>
              <a:off x="5948316" y="2903083"/>
              <a:ext cx="9499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M€ </a:t>
              </a:r>
              <a:r>
                <a: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26</a:t>
              </a: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983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01871D2-964D-7599-EC00-A6E372AB7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4577" y="2983632"/>
              <a:ext cx="181073" cy="20823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38F37C-2B27-2C63-0642-78645E8A0BE9}"/>
              </a:ext>
            </a:extLst>
          </p:cNvPr>
          <p:cNvGrpSpPr/>
          <p:nvPr/>
        </p:nvGrpSpPr>
        <p:grpSpPr>
          <a:xfrm>
            <a:off x="4608901" y="2455759"/>
            <a:ext cx="1753694" cy="369332"/>
            <a:chOff x="5144577" y="2903083"/>
            <a:chExt cx="1753694" cy="36933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6328745-AD1A-F77A-9479-ADE401DD81BF}"/>
                </a:ext>
              </a:extLst>
            </p:cNvPr>
            <p:cNvSpPr txBox="1"/>
            <p:nvPr/>
          </p:nvSpPr>
          <p:spPr>
            <a:xfrm>
              <a:off x="5356594" y="2903083"/>
              <a:ext cx="71629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kern="0">
                  <a:solidFill>
                    <a:srgbClr val="00983A"/>
                  </a:solidFill>
                  <a:latin typeface="Calibri"/>
                  <a:ea typeface="Calibri"/>
                  <a:cs typeface="Calibri"/>
                </a:rPr>
                <a:t>320</a:t>
              </a:r>
              <a:endParaRPr lang="fi-FI" sz="1800" b="0" i="0" u="none" strike="noStrike" kern="0" cap="none" spc="0" normalizeH="0" baseline="0" noProof="0">
                <a:ln>
                  <a:noFill/>
                </a:ln>
                <a:solidFill>
                  <a:srgbClr val="00983A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CEB907-CB04-8875-4DAE-17BBCC66BFFD}"/>
                </a:ext>
              </a:extLst>
            </p:cNvPr>
            <p:cNvSpPr txBox="1"/>
            <p:nvPr/>
          </p:nvSpPr>
          <p:spPr>
            <a:xfrm>
              <a:off x="5948316" y="2903083"/>
              <a:ext cx="94995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1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M€ </a:t>
              </a:r>
              <a:r>
                <a:rPr kumimoji="0" lang="fi-FI" sz="1800" b="0" i="0" u="none" strike="noStrike" kern="0" cap="none" spc="0" normalizeH="0" baseline="0" noProof="0">
                  <a:ln>
                    <a:noFill/>
                  </a:ln>
                  <a:solidFill>
                    <a:srgbClr val="00983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84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0D8055D-1176-2C77-E77E-F4E5989A0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4577" y="2983632"/>
              <a:ext cx="181073" cy="208234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A7D8D512-91BE-3AB3-844B-B50E3A17B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232" y="1636013"/>
            <a:ext cx="4678291" cy="48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4D45C9E-524B-03B6-E582-6BFDBA603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60" y="437106"/>
            <a:ext cx="4982573" cy="55311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E0AB2-C1E4-2C7F-CE38-0B3E61B5DD46}"/>
              </a:ext>
            </a:extLst>
          </p:cNvPr>
          <p:cNvSpPr txBox="1"/>
          <p:nvPr/>
        </p:nvSpPr>
        <p:spPr>
          <a:xfrm>
            <a:off x="212408" y="1074561"/>
            <a:ext cx="6006710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Calibri Light"/>
              <a:cs typeface="Calibri"/>
            </a:endParaRPr>
          </a:p>
          <a:p>
            <a:r>
              <a:rPr lang="en-US">
                <a:latin typeface="Calibri Light"/>
                <a:cs typeface="Calibri"/>
              </a:rPr>
              <a:t>Esi-ja </a:t>
            </a:r>
            <a:r>
              <a:rPr lang="en-US" err="1">
                <a:latin typeface="Calibri Light"/>
                <a:cs typeface="Calibri"/>
              </a:rPr>
              <a:t>perusopetuksen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opiskeluhuolto</a:t>
            </a:r>
            <a:r>
              <a:rPr lang="en-US">
                <a:latin typeface="Calibri Light"/>
                <a:cs typeface="Calibri"/>
              </a:rPr>
              <a:t>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 Light"/>
                <a:cs typeface="Calibri"/>
              </a:rPr>
              <a:t>51 </a:t>
            </a:r>
            <a:r>
              <a:rPr lang="en-US" err="1">
                <a:latin typeface="Calibri Light"/>
                <a:cs typeface="Calibri"/>
              </a:rPr>
              <a:t>perusopetuksen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toimipistettä</a:t>
            </a:r>
            <a:endParaRPr lang="en-US">
              <a:latin typeface="Calibri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 Light"/>
                <a:cs typeface="Calibri"/>
              </a:rPr>
              <a:t>147 </a:t>
            </a:r>
            <a:r>
              <a:rPr lang="en-US" err="1">
                <a:latin typeface="Calibri Light"/>
                <a:cs typeface="Calibri"/>
              </a:rPr>
              <a:t>esiopetuksen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toimipisteitä</a:t>
            </a:r>
            <a:r>
              <a:rPr lang="en-US">
                <a:latin typeface="Calibri Light"/>
                <a:cs typeface="Calibri"/>
              </a:rPr>
              <a:t> (</a:t>
            </a:r>
            <a:r>
              <a:rPr lang="en-US" err="1">
                <a:latin typeface="Calibri Light"/>
                <a:cs typeface="Calibri"/>
              </a:rPr>
              <a:t>kunnalliset</a:t>
            </a:r>
            <a:r>
              <a:rPr lang="en-US">
                <a:latin typeface="Calibri Light"/>
                <a:cs typeface="Calibri"/>
              </a:rPr>
              <a:t> ja </a:t>
            </a:r>
            <a:r>
              <a:rPr lang="en-US" err="1">
                <a:latin typeface="Calibri Light"/>
                <a:cs typeface="Calibri"/>
              </a:rPr>
              <a:t>yksityiset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päiväkodit</a:t>
            </a:r>
            <a:r>
              <a:rPr lang="en-US">
                <a:latin typeface="Calibri Light"/>
                <a:cs typeface="Calibri"/>
              </a:rPr>
              <a:t>, </a:t>
            </a:r>
            <a:r>
              <a:rPr lang="en-US" err="1">
                <a:latin typeface="Calibri Light"/>
                <a:cs typeface="Calibri"/>
              </a:rPr>
              <a:t>joissa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esiopetusta</a:t>
            </a:r>
            <a:r>
              <a:rPr lang="en-US">
                <a:latin typeface="Calibri Light"/>
                <a:cs typeface="Calibri"/>
              </a:rPr>
              <a:t>)</a:t>
            </a:r>
          </a:p>
          <a:p>
            <a:endParaRPr lang="en-US">
              <a:latin typeface="Calibri Light"/>
              <a:cs typeface="Calibri"/>
            </a:endParaRPr>
          </a:p>
          <a:p>
            <a:r>
              <a:rPr lang="en-US">
                <a:latin typeface="Calibri Light"/>
                <a:cs typeface="Calibri"/>
              </a:rPr>
              <a:t>Toisen </a:t>
            </a:r>
            <a:r>
              <a:rPr lang="en-US" err="1">
                <a:latin typeface="Calibri Light"/>
                <a:cs typeface="Calibri"/>
              </a:rPr>
              <a:t>asteen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opiskeluhuolto</a:t>
            </a:r>
            <a:r>
              <a:rPr lang="en-US">
                <a:latin typeface="Calibri Light"/>
                <a:cs typeface="Calibri"/>
              </a:rPr>
              <a:t>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Calibri Light"/>
                <a:cs typeface="Calibri"/>
              </a:rPr>
              <a:t>24 </a:t>
            </a:r>
            <a:r>
              <a:rPr lang="en-US" err="1">
                <a:latin typeface="Calibri Light"/>
                <a:cs typeface="Calibri"/>
              </a:rPr>
              <a:t>toimipistettä</a:t>
            </a:r>
            <a:endParaRPr lang="en-US">
              <a:latin typeface="Calibri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>
                <a:latin typeface="Calibri Light"/>
                <a:cs typeface="Calibri"/>
              </a:rPr>
              <a:t>Joissakin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toimpisteissä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palvelu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tuotettu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osin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yhteistyössä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perusopetuksen</a:t>
            </a:r>
            <a:r>
              <a:rPr lang="en-US">
                <a:latin typeface="Calibri Light"/>
                <a:cs typeface="Calibri"/>
              </a:rPr>
              <a:t> </a:t>
            </a:r>
            <a:r>
              <a:rPr lang="en-US" err="1">
                <a:latin typeface="Calibri Light"/>
                <a:cs typeface="Calibri"/>
              </a:rPr>
              <a:t>kanssa</a:t>
            </a:r>
          </a:p>
          <a:p>
            <a:endParaRPr lang="en-US">
              <a:solidFill>
                <a:schemeClr val="accent4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4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4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A4127-C319-2B31-D2B1-93F959791CEE}"/>
              </a:ext>
            </a:extLst>
          </p:cNvPr>
          <p:cNvSpPr txBox="1"/>
          <p:nvPr/>
        </p:nvSpPr>
        <p:spPr>
          <a:xfrm>
            <a:off x="0" y="58795"/>
            <a:ext cx="87317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Vantaan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 ja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Keravan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hyvinvointialueella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oppilas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- ja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opiskeluhuoltoa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järjestetään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 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useissa</a:t>
            </a:r>
            <a:r>
              <a:rPr lang="en-US" sz="2400">
                <a:solidFill>
                  <a:srgbClr val="1E1E1E"/>
                </a:solidFill>
                <a:latin typeface="+mj-lt"/>
                <a:cs typeface="Calibri"/>
              </a:rPr>
              <a:t> </a:t>
            </a:r>
            <a:r>
              <a:rPr lang="en-US" sz="2400" err="1">
                <a:solidFill>
                  <a:srgbClr val="1E1E1E"/>
                </a:solidFill>
                <a:latin typeface="+mj-lt"/>
                <a:cs typeface="Calibri"/>
              </a:rPr>
              <a:t>toimipisteissä</a:t>
            </a:r>
            <a:endParaRPr lang="en-US" sz="2400">
              <a:solidFill>
                <a:srgbClr val="1E1E1E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3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B3D64E-DB97-6ED6-4B03-15AF989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i-FI" sz="2800">
                <a:latin typeface="Calibri Light"/>
                <a:cs typeface="Calibri Light"/>
              </a:rPr>
              <a:t>STRATEGISET TAVOITTEET</a:t>
            </a:r>
            <a:br>
              <a:rPr lang="fi-FI" sz="3600">
                <a:latin typeface="Calibri Light"/>
                <a:cs typeface="Calibri Light"/>
              </a:rPr>
            </a:br>
            <a:endParaRPr lang="fi-FI" sz="3600">
              <a:latin typeface="+mj-lt"/>
              <a:cs typeface="Calibri"/>
            </a:endParaRP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1A820CB2-09DA-C5AB-3E8F-6F86BA8FD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964393"/>
              </p:ext>
            </p:extLst>
          </p:nvPr>
        </p:nvGraphicFramePr>
        <p:xfrm>
          <a:off x="337351" y="1260629"/>
          <a:ext cx="11016449" cy="492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0BF5A591-4F8D-F36C-DA86-AEA8193C0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0773" y="89329"/>
            <a:ext cx="1286054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6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8618DB2-E25F-4A4C-AF4F-173D47DA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" y="136525"/>
            <a:ext cx="10260000" cy="572400"/>
          </a:xfrm>
        </p:spPr>
        <p:txBody>
          <a:bodyPr>
            <a:normAutofit/>
          </a:bodyPr>
          <a:lstStyle/>
          <a:p>
            <a:r>
              <a:rPr lang="fi-FI" sz="2800">
                <a:latin typeface="+mj-lt"/>
              </a:rPr>
              <a:t>YLEISKUVAUS ALUEESTA 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1A98A19-C68C-4F0C-A046-C6DF72665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36" y="951315"/>
            <a:ext cx="11241904" cy="552354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 sz="160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Alueen väestö on monikulttuurista ja muuhun maahan </a:t>
            </a:r>
            <a:r>
              <a:rPr lang="fi-FI" sz="16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verrattuna nuorta. Joka viides alueen asukas on alle 18-vuotias.</a:t>
            </a: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 Tämä </a:t>
            </a: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näkyy runsaana palvelutarpeena kaikissa lapsiperheiden palveluissa, ennen kaikkea ennaltaehkäisevissä ja varhaisen tuen palveluissa</a:t>
            </a: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. </a:t>
            </a:r>
            <a:r>
              <a:rPr lang="fi-FI" sz="16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Ennusteen mukaan lasten ja nuorten osuus väestöstä on maan suurimpia myös jatkossa. </a:t>
            </a:r>
            <a:endParaRPr lang="fi-FI" sz="1600" dirty="0">
              <a:solidFill>
                <a:schemeClr val="tx1"/>
              </a:solidFill>
              <a:latin typeface="Calibri Light"/>
              <a:ea typeface="Calibri Ligh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16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Lapsiperheistä maan suurin osuus sai toimeentulotukea pitkäaikaisesti.</a:t>
            </a:r>
          </a:p>
          <a:p>
            <a:pPr>
              <a:lnSpc>
                <a:spcPct val="100000"/>
              </a:lnSpc>
            </a:pPr>
            <a:r>
              <a:rPr lang="fi-FI" sz="16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Lapsiperheistä </a:t>
            </a:r>
            <a:r>
              <a:rPr lang="fi-FI" sz="160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maan toiseksi suurin osuus on yhden vanhemman </a:t>
            </a:r>
            <a:r>
              <a:rPr lang="fi-FI" sz="16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perheitä.</a:t>
            </a: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Lapsiperheköyhyydellä </a:t>
            </a: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on yhteys moniin sosiaalisiin ongelmiin, kuten syrjäytymisriskiin ja perheiden hyvinvoinnin heikkenemiseen. Pitkittynyt pienituloisuus koskettaa erityisesti yhden aikuisen perheitä ja monilapsisia perheitä. Monet maahanmuuttajaperheet kuuluvat myös alimpiin tuloluokkiin </a:t>
            </a:r>
            <a:endParaRPr lang="fi-FI" sz="1600" dirty="0">
              <a:solidFill>
                <a:schemeClr val="tx1"/>
              </a:solidFill>
              <a:latin typeface="Calibri Light"/>
              <a:ea typeface="Calibri Ligh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Vieraskielisten suuri väestöosuus heijastuu tulkkauspalvelujen tarpeeseen eri palveluissa. Vieraskieliset jäävät helposti myös erilaisten digitaalisten palveluiden ulkopuolelle, palveluiden vaatiessa teknistä osaamista ja niiden ollessa </a:t>
            </a: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useimmiten suomenkielisiä</a:t>
            </a: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.</a:t>
            </a:r>
            <a:endParaRPr lang="fi-FI" sz="1600" dirty="0">
              <a:solidFill>
                <a:schemeClr val="tx1"/>
              </a:solidFill>
              <a:latin typeface="Calibri" panose="020F0502020204030204"/>
              <a:ea typeface="Calibri"/>
              <a:cs typeface="Calibri"/>
            </a:endParaRPr>
          </a:p>
          <a:p>
            <a:pPr marL="742950" lvl="1">
              <a:lnSpc>
                <a:spcPct val="100000"/>
              </a:lnSpc>
            </a:pP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Vantaalla puhuttiin äidinkielenä suomen, ruotsin ja saamen </a:t>
            </a:r>
            <a:r>
              <a:rPr lang="fi-FI" sz="1600">
                <a:solidFill>
                  <a:schemeClr val="tx1"/>
                </a:solidFill>
                <a:latin typeface="Calibri Light"/>
                <a:cs typeface="Calibri"/>
              </a:rPr>
              <a:t>lisäksi n.133 </a:t>
            </a:r>
            <a:r>
              <a:rPr lang="fi-FI" sz="1600" dirty="0">
                <a:solidFill>
                  <a:schemeClr val="tx1"/>
                </a:solidFill>
                <a:latin typeface="Calibri Light"/>
                <a:cs typeface="Calibri"/>
              </a:rPr>
              <a:t>eri kieltä vuonna 2022.</a:t>
            </a:r>
            <a:endParaRPr lang="fi-FI" sz="1600" dirty="0">
              <a:solidFill>
                <a:schemeClr val="tx1"/>
              </a:solidFill>
              <a:latin typeface="Calibri" panose="020F0502020204030204"/>
              <a:cs typeface="Calibri"/>
            </a:endParaRPr>
          </a:p>
          <a:p>
            <a:pPr marL="742950" lvl="1">
              <a:lnSpc>
                <a:spcPct val="100000"/>
              </a:lnSpc>
            </a:pPr>
            <a:r>
              <a:rPr lang="fi-FI" sz="1600">
                <a:solidFill>
                  <a:srgbClr val="000000"/>
                </a:solidFill>
                <a:latin typeface="Calibri Light"/>
                <a:cs typeface="Calibri"/>
              </a:rPr>
              <a:t>29% ( 0-24v.)vantaalaisista oli vieraskielisiä vuonna 2022</a:t>
            </a:r>
          </a:p>
          <a:p>
            <a:pPr marL="742950" lvl="1">
              <a:lnSpc>
                <a:spcPct val="100000"/>
              </a:lnSpc>
            </a:pPr>
            <a:r>
              <a:rPr lang="fi-FI" sz="1600">
                <a:solidFill>
                  <a:srgbClr val="000000"/>
                </a:solidFill>
                <a:latin typeface="Calibri Light"/>
                <a:cs typeface="Calibri"/>
              </a:rPr>
              <a:t>18,3% ( 0-24v.) keravalaisista oli vieraskielisiä vuonna 2022</a:t>
            </a:r>
          </a:p>
          <a:p>
            <a:pPr marL="514350" lvl="1" indent="0">
              <a:lnSpc>
                <a:spcPct val="100000"/>
              </a:lnSpc>
              <a:buNone/>
            </a:pPr>
            <a:endParaRPr lang="fi-FI" sz="1600">
              <a:solidFill>
                <a:srgbClr val="000000"/>
              </a:solidFill>
              <a:latin typeface="Calibri Light"/>
              <a:cs typeface="Calibri"/>
            </a:endParaRPr>
          </a:p>
          <a:p>
            <a:pPr marL="514350" lvl="1" indent="0">
              <a:lnSpc>
                <a:spcPct val="100000"/>
              </a:lnSpc>
              <a:buNone/>
            </a:pPr>
            <a:endParaRPr lang="fi-FI" sz="1600">
              <a:solidFill>
                <a:srgbClr val="000000"/>
              </a:solidFill>
              <a:latin typeface="Calibri Light"/>
              <a:cs typeface="Calibri"/>
            </a:endParaRPr>
          </a:p>
          <a:p>
            <a:pPr marL="514350" lvl="1" indent="0">
              <a:lnSpc>
                <a:spcPct val="100000"/>
              </a:lnSpc>
              <a:buNone/>
            </a:pPr>
            <a:endParaRPr lang="fi-FI" sz="800">
              <a:solidFill>
                <a:schemeClr val="tx1"/>
              </a:solidFill>
              <a:latin typeface="Calibri Light"/>
              <a:cs typeface="Calibri"/>
            </a:endParaRPr>
          </a:p>
          <a:p>
            <a:pPr marL="514350" lvl="1" indent="0">
              <a:lnSpc>
                <a:spcPct val="100000"/>
              </a:lnSpc>
              <a:buNone/>
            </a:pPr>
            <a:r>
              <a:rPr lang="fi-FI" sz="80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Lähde: THL_Sote-arviointi_Vantaan ja Keravan hyvinvointialue_vesileima.pdf</a:t>
            </a:r>
            <a:endParaRPr lang="fi-FI" sz="800">
              <a:solidFill>
                <a:schemeClr val="tx1"/>
              </a:solidFill>
            </a:endParaRPr>
          </a:p>
          <a:p>
            <a:pPr marL="514350" lvl="1" indent="0">
              <a:lnSpc>
                <a:spcPct val="100000"/>
              </a:lnSpc>
              <a:buNone/>
            </a:pPr>
            <a:r>
              <a:rPr lang="fi-FI" sz="8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Tilastokeskus Väestö 31.12. muuttujina Alue, Sukupuoli, Ikä, Vuosi, Kieli, Siviilisääty ja Tiedot. PxWeb (stat.fi)</a:t>
            </a:r>
            <a:endParaRPr lang="fi-FI" sz="800">
              <a:solidFill>
                <a:schemeClr val="tx1"/>
              </a:solidFill>
            </a:endParaRPr>
          </a:p>
          <a:p>
            <a:pPr marL="514350" lvl="1" indent="0">
              <a:lnSpc>
                <a:spcPct val="100000"/>
              </a:lnSpc>
              <a:buNone/>
            </a:pPr>
            <a:endParaRPr lang="fi-FI" sz="1000">
              <a:solidFill>
                <a:schemeClr val="tx1"/>
              </a:solidFill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11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7B32D5-B6B1-3625-0DE2-13FFCEE7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6" y="72894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/>
              <a:t>VÄESTÖRAKENTEEN KEHITYS VANTAA JA KERAVA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6EF6B33-06CB-C590-8E1C-AD68692F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83" y="1398457"/>
            <a:ext cx="4901078" cy="348929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D1C9954-B468-D906-B011-0CC16C95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8457"/>
            <a:ext cx="4828271" cy="348929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D2110B7-43E1-2697-E639-271243A6BBB2}"/>
              </a:ext>
            </a:extLst>
          </p:cNvPr>
          <p:cNvSpPr txBox="1"/>
          <p:nvPr/>
        </p:nvSpPr>
        <p:spPr>
          <a:xfrm>
            <a:off x="362002" y="5182544"/>
            <a:ext cx="61624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Lähde: Väestöennuste 2021: Väestö 31.12. muuttujina Alue, Vuosi, Ikä ja Tiedot. PxWeb (stat.fi)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DBF6C8EA-D5A8-DA16-93C4-9FEBC0C8E975}"/>
              </a:ext>
            </a:extLst>
          </p:cNvPr>
          <p:cNvCxnSpPr>
            <a:cxnSpLocks/>
          </p:cNvCxnSpPr>
          <p:nvPr/>
        </p:nvCxnSpPr>
        <p:spPr>
          <a:xfrm>
            <a:off x="112336" y="2469823"/>
            <a:ext cx="5192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8E00D9BB-AD06-F158-F3CD-4B342BECAC6B}"/>
              </a:ext>
            </a:extLst>
          </p:cNvPr>
          <p:cNvCxnSpPr>
            <a:cxnSpLocks/>
          </p:cNvCxnSpPr>
          <p:nvPr/>
        </p:nvCxnSpPr>
        <p:spPr>
          <a:xfrm>
            <a:off x="5576740" y="2480821"/>
            <a:ext cx="5192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120D02D0-321C-0DD7-8B04-58CF54E4D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83" y="72894"/>
            <a:ext cx="1286054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8E02AA-6111-CD7A-5EEE-16BDD555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/>
              <a:t>PUHUTUT KIELET VANTAA JA KERAVA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518EACE-1C50-B07F-DB36-3F79FA89AE69}"/>
              </a:ext>
            </a:extLst>
          </p:cNvPr>
          <p:cNvSpPr txBox="1"/>
          <p:nvPr/>
        </p:nvSpPr>
        <p:spPr>
          <a:xfrm>
            <a:off x="217582" y="1128409"/>
            <a:ext cx="363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KERAVA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EA845D4-0698-3884-7AD1-538522C1DC30}"/>
              </a:ext>
            </a:extLst>
          </p:cNvPr>
          <p:cNvSpPr txBox="1"/>
          <p:nvPr/>
        </p:nvSpPr>
        <p:spPr>
          <a:xfrm>
            <a:off x="217582" y="3588021"/>
            <a:ext cx="363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VANTAA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503EA78-94EF-CC1E-0F25-AB89A47708C4}"/>
              </a:ext>
            </a:extLst>
          </p:cNvPr>
          <p:cNvSpPr txBox="1"/>
          <p:nvPr/>
        </p:nvSpPr>
        <p:spPr>
          <a:xfrm>
            <a:off x="217582" y="6081311"/>
            <a:ext cx="62208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Lähde: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i-FI" sz="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Väestö 31.12. muuttujina Alue, Sukupuoli, Ikä, Vuosi, Kieli, Siviilisääty ja Tiedot. PxWeb (stat.fi)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0B784AF-0F25-0AAB-8B57-AC198228FF85}"/>
              </a:ext>
            </a:extLst>
          </p:cNvPr>
          <p:cNvSpPr txBox="1"/>
          <p:nvPr/>
        </p:nvSpPr>
        <p:spPr>
          <a:xfrm>
            <a:off x="7083313" y="5486049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29%*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C65CE09-9DF5-A037-2418-476428F282BD}"/>
              </a:ext>
            </a:extLst>
          </p:cNvPr>
          <p:cNvSpPr txBox="1"/>
          <p:nvPr/>
        </p:nvSpPr>
        <p:spPr>
          <a:xfrm>
            <a:off x="6917398" y="2976175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18,3%*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1836297-CE7B-EE3A-62D4-5D82AC135679}"/>
              </a:ext>
            </a:extLst>
          </p:cNvPr>
          <p:cNvSpPr txBox="1"/>
          <p:nvPr/>
        </p:nvSpPr>
        <p:spPr>
          <a:xfrm>
            <a:off x="198384" y="6404476"/>
            <a:ext cx="6146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 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vieraskielisten määrä koko alueen 0-24v. väestöstä</a:t>
            </a:r>
          </a:p>
        </p:txBody>
      </p:sp>
      <p:sp>
        <p:nvSpPr>
          <p:cNvPr id="15" name="Puhekupla: Suorakulmio, kulmat pyöristettu 14">
            <a:extLst>
              <a:ext uri="{FF2B5EF4-FFF2-40B4-BE49-F238E27FC236}">
                <a16:creationId xmlns:a16="http://schemas.microsoft.com/office/drawing/2014/main" id="{FB3C60AC-DDFE-BE18-3AAD-6109EF64444D}"/>
              </a:ext>
            </a:extLst>
          </p:cNvPr>
          <p:cNvSpPr/>
          <p:nvPr/>
        </p:nvSpPr>
        <p:spPr>
          <a:xfrm>
            <a:off x="6344573" y="3506477"/>
            <a:ext cx="1728988" cy="175364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n. 93 eri kieltä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Puhutuimmat: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venäjä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albania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arabia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somali </a:t>
            </a:r>
          </a:p>
        </p:txBody>
      </p:sp>
      <p:sp>
        <p:nvSpPr>
          <p:cNvPr id="16" name="Puhekupla: Suorakulmio, kulmat pyöristettu 15">
            <a:extLst>
              <a:ext uri="{FF2B5EF4-FFF2-40B4-BE49-F238E27FC236}">
                <a16:creationId xmlns:a16="http://schemas.microsoft.com/office/drawing/2014/main" id="{DEC14197-B347-90F4-20B6-FFBA2D3D9DAB}"/>
              </a:ext>
            </a:extLst>
          </p:cNvPr>
          <p:cNvSpPr/>
          <p:nvPr/>
        </p:nvSpPr>
        <p:spPr>
          <a:xfrm>
            <a:off x="6218819" y="984713"/>
            <a:ext cx="1728989" cy="186250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n. 40 eri kieltä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Puhutuimmat: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viro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venäjä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arabia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englanti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8529520-F991-BB99-E09F-619B8C680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361" y="5423208"/>
            <a:ext cx="1286054" cy="1352739"/>
          </a:xfrm>
          <a:prstGeom prst="rect">
            <a:avLst/>
          </a:prstGeom>
        </p:spPr>
      </p:pic>
      <p:pic>
        <p:nvPicPr>
          <p:cNvPr id="3" name="Kuva 2" descr="Kuva, joka sisältää kohteen teksti, kuvakaappaus, numero, Fontti&#10;&#10;Kuvaus luotu automaattisesti">
            <a:extLst>
              <a:ext uri="{FF2B5EF4-FFF2-40B4-BE49-F238E27FC236}">
                <a16:creationId xmlns:a16="http://schemas.microsoft.com/office/drawing/2014/main" id="{086CA2EE-946E-F6AD-F296-51AE90E935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48"/>
          <a:stretch/>
        </p:blipFill>
        <p:spPr>
          <a:xfrm>
            <a:off x="1225421" y="3671596"/>
            <a:ext cx="4553585" cy="222771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B5470A0-17E9-623B-209D-5A5C06EF98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29"/>
          <a:stretch/>
        </p:blipFill>
        <p:spPr>
          <a:xfrm>
            <a:off x="1225421" y="1210652"/>
            <a:ext cx="4553585" cy="2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F0E9C0-F4BD-BF4F-5BAF-4FE36744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95" y="240493"/>
            <a:ext cx="10260000" cy="925025"/>
          </a:xfrm>
        </p:spPr>
        <p:txBody>
          <a:bodyPr>
            <a:normAutofit/>
          </a:bodyPr>
          <a:lstStyle/>
          <a:p>
            <a:r>
              <a:rPr lang="fi-FI" sz="2800">
                <a:cs typeface="Calibri Light"/>
              </a:rPr>
              <a:t>PALVELUVERKKO LASTEN, NUORTEN JA PERHEIDEN TOIMIALALLA 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BC6E94-7549-4BF0-689C-7B966440A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95" y="854800"/>
            <a:ext cx="10201385" cy="48315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fi-FI" b="1">
              <a:latin typeface="+mj-lt"/>
            </a:endParaRPr>
          </a:p>
          <a:p>
            <a:r>
              <a:rPr lang="fi-FI" sz="1900">
                <a:latin typeface="+mj-lt"/>
                <a:cs typeface="Calibri Light"/>
              </a:rPr>
              <a:t>Leimaavaa palvelualueella on toimipisteiden suuri määrä. Toimintoja on keskitetty mm. perhekeskuksiin. Oppilas- ja opiskeluhuoltoa toteutetaan kaikissa esiopetus -ja opetusyksiköissä ja merkittävä määrä palveluista tarjotaan kotiin annettavina palveluina. Palveluja tarjotaan myös digipalveluna.</a:t>
            </a:r>
            <a:endParaRPr lang="fi-FI" sz="1900">
              <a:latin typeface="+mj-lt"/>
            </a:endParaRPr>
          </a:p>
          <a:p>
            <a:r>
              <a:rPr lang="fi-FI" sz="1900">
                <a:latin typeface="+mj-lt"/>
                <a:cs typeface="Calibri Light"/>
              </a:rPr>
              <a:t>Sosiaali- ja terveydenhuollon toimipisteitä yhteensä</a:t>
            </a:r>
            <a:r>
              <a:rPr lang="fi-FI" sz="1900">
                <a:solidFill>
                  <a:srgbClr val="1E1E1E"/>
                </a:solidFill>
                <a:latin typeface="+mj-lt"/>
                <a:cs typeface="Calibri Light"/>
              </a:rPr>
              <a:t> n.</a:t>
            </a:r>
            <a:r>
              <a:rPr lang="fi-FI" sz="1900">
                <a:latin typeface="+mj-lt"/>
                <a:cs typeface="Calibri Light"/>
              </a:rPr>
              <a:t> 270, joista oppilaitoksia ja päiväkoteja on n. 222 (oppilas- ja opiskeluhuolto). Osassa toimipisteistä on muun muassa tilahaasteita ja sisäilmaongelmia.</a:t>
            </a:r>
            <a:endParaRPr lang="fi-FI" sz="1900">
              <a:latin typeface="+mj-lt"/>
              <a:ea typeface="Calibri Light"/>
              <a:cs typeface="Calibri Light"/>
            </a:endParaRPr>
          </a:p>
          <a:p>
            <a:r>
              <a:rPr lang="fi-FI" sz="1900">
                <a:latin typeface="+mj-lt"/>
                <a:cs typeface="Calibri Light"/>
              </a:rPr>
              <a:t>Toimintaa omana palveluna ja ostopalveluna. Ympärivuorokautista lastensuojelua on omana palveluna yhdeksässä (9) yksikössä.</a:t>
            </a:r>
            <a:endParaRPr lang="fi-FI" sz="1900">
              <a:latin typeface="+mj-lt"/>
            </a:endParaRPr>
          </a:p>
          <a:p>
            <a:r>
              <a:rPr lang="fi-FI" sz="1900">
                <a:latin typeface="+mj-lt"/>
                <a:cs typeface="Calibri Light"/>
              </a:rPr>
              <a:t>Lastensuojelun laitospalvelujen tuotantotapa-analyysi on loppuraportin kirjoittamisvaiheessa.</a:t>
            </a:r>
            <a:endParaRPr lang="fi-FI" sz="1900">
              <a:latin typeface="+mj-lt"/>
              <a:ea typeface="Calibri Light"/>
              <a:cs typeface="Calibri Light"/>
            </a:endParaRPr>
          </a:p>
          <a:p>
            <a:r>
              <a:rPr lang="fi-FI" sz="1900">
                <a:latin typeface="+mj-lt"/>
                <a:cs typeface="Calibri Light"/>
              </a:rPr>
              <a:t>Toimintaa keskitetään perhekeskuksiin-&gt;toiminnallinen jako pohjoinen, itä, keskinen ja läntinen. Rakennettu neuvoloiden alueellinen jako huomioiden.</a:t>
            </a:r>
            <a:endParaRPr lang="fi-FI" sz="1900">
              <a:latin typeface="+mj-lt"/>
              <a:ea typeface="Calibri Light"/>
              <a:cs typeface="Calibri Light"/>
            </a:endParaRPr>
          </a:p>
          <a:p>
            <a:r>
              <a:rPr lang="fi-FI" sz="1800" b="0" i="0">
                <a:solidFill>
                  <a:srgbClr val="000000"/>
                </a:solidFill>
                <a:effectLst/>
                <a:latin typeface="+mj-lt"/>
              </a:rPr>
              <a:t>Palveluja tuotetaan sekä omana toimintana että ostopalveluina. 	</a:t>
            </a:r>
            <a:endParaRPr lang="fi-FI" sz="1800" b="0" i="0">
              <a:solidFill>
                <a:srgbClr val="000000"/>
              </a:solidFill>
              <a:effectLst/>
              <a:latin typeface="+mj-lt"/>
              <a:ea typeface="Calibri Light"/>
              <a:cs typeface="Calibri Light"/>
            </a:endParaRPr>
          </a:p>
          <a:p>
            <a:pPr lvl="1"/>
            <a:r>
              <a:rPr lang="fi-FI" sz="1500" b="0" i="0">
                <a:solidFill>
                  <a:srgbClr val="000000"/>
                </a:solidFill>
                <a:effectLst/>
                <a:latin typeface="+mj-lt"/>
              </a:rPr>
              <a:t>Ostopalvelut painottuvat tällä hetkellä erityisesti lastensuojelun laitospalveluissa sekä kotiin vietävissä palveluissa. Tavoitteena molemmissa on oman tuotannon vahvistaminen tulevina vuosina. Palvelujen tuotantotapoja arvioidaan yhteistyössä järjestämisen tuen yksikön kanssa. </a:t>
            </a:r>
          </a:p>
          <a:p>
            <a:pPr lvl="1"/>
            <a:r>
              <a:rPr lang="fi-FI" sz="1500">
                <a:solidFill>
                  <a:srgbClr val="000000"/>
                </a:solidFill>
                <a:latin typeface="+mj-lt"/>
              </a:rPr>
              <a:t>Lastensuojelun laitospalveluissa, </a:t>
            </a:r>
            <a:r>
              <a:rPr lang="fi-FI" sz="1500" b="0" i="0">
                <a:solidFill>
                  <a:srgbClr val="000000"/>
                </a:solidFill>
                <a:effectLst/>
                <a:latin typeface="+mj-lt"/>
              </a:rPr>
              <a:t>huomioitaessa myös vastaanottolaitokset, on omaa palvelua tällä hetkellä 11% ja ostettua palvelua 89%. </a:t>
            </a:r>
            <a:r>
              <a:rPr lang="fi-FI" sz="1500">
                <a:effectLst/>
                <a:latin typeface="+mj-lt"/>
                <a:ea typeface="Calibri" panose="020F0502020204030204" pitchFamily="34" charset="0"/>
              </a:rPr>
              <a:t>Länsi-Uudellamaalla vastaava ostopalvelujen osuus on 84 % ja Pirkanmaalla 98 % .</a:t>
            </a:r>
          </a:p>
          <a:p>
            <a:pPr lvl="1"/>
            <a:r>
              <a:rPr lang="fi-FI" sz="150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Sosiaalihuoltolain mukaisesta perhetyöstä 90% toteutetaan ostopalveluna ja 10% omana palveluna. </a:t>
            </a:r>
          </a:p>
          <a:p>
            <a:pPr lvl="1"/>
            <a:r>
              <a:rPr lang="fi-FI" sz="1500" dirty="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Perheoikeudelliset palvelut tuotetaan </a:t>
            </a:r>
            <a:r>
              <a:rPr lang="fi-FI" sz="150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pääosin omana </a:t>
            </a:r>
            <a:r>
              <a:rPr lang="fi-FI" sz="1500" dirty="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palveluna</a:t>
            </a:r>
            <a:r>
              <a:rPr lang="fi-FI" sz="150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 (2 työntekijää arkisin). </a:t>
            </a:r>
            <a:r>
              <a:rPr lang="fi-FI" sz="1500" dirty="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Ostopalveluna tuotetaan vain viikonlopun (lauantai ja sunnuntai) </a:t>
            </a:r>
            <a:r>
              <a:rPr lang="fi-FI" sz="1500">
                <a:solidFill>
                  <a:srgbClr val="000000"/>
                </a:solidFill>
                <a:latin typeface="+mj-lt"/>
                <a:ea typeface="Calibri Light"/>
                <a:cs typeface="Calibri Light"/>
              </a:rPr>
              <a:t>tapaamispaikkatoiminnan henkilöstö (4 työntekijää/pv).  </a:t>
            </a:r>
            <a:endParaRPr lang="fi-FI" sz="1500">
              <a:latin typeface="+mj-lt"/>
              <a:ea typeface="Calibri Light"/>
              <a:cs typeface="Calibri Light"/>
            </a:endParaRPr>
          </a:p>
          <a:p>
            <a:endParaRPr lang="fi-FI" sz="1900">
              <a:latin typeface="+mj-lt"/>
              <a:cs typeface="Calibri Light"/>
            </a:endParaRPr>
          </a:p>
          <a:p>
            <a:pPr marL="0" indent="0">
              <a:buNone/>
            </a:pPr>
            <a:endParaRPr lang="fi-FI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fi-FI">
              <a:latin typeface="Calibri Light"/>
              <a:cs typeface="Calibri Ligh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32A02FE-7AC1-73B7-4DB5-A3C78A4AF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651" y="5210080"/>
            <a:ext cx="1286054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7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isällön paikkamerkki 6">
            <a:extLst>
              <a:ext uri="{FF2B5EF4-FFF2-40B4-BE49-F238E27FC236}">
                <a16:creationId xmlns:a16="http://schemas.microsoft.com/office/drawing/2014/main" id="{5D1F4887-7CDB-51D3-B773-A3444A328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91" t="18992" r="21181" b="10227"/>
          <a:stretch/>
        </p:blipFill>
        <p:spPr>
          <a:xfrm>
            <a:off x="1991919" y="527169"/>
            <a:ext cx="8779708" cy="6034353"/>
          </a:xfrm>
          <a:solidFill>
            <a:schemeClr val="bg1"/>
          </a:solidFill>
        </p:spPr>
      </p:pic>
      <p:sp>
        <p:nvSpPr>
          <p:cNvPr id="8" name="Päivämäärän paikkamerkki 1">
            <a:extLst>
              <a:ext uri="{FF2B5EF4-FFF2-40B4-BE49-F238E27FC236}">
                <a16:creationId xmlns:a16="http://schemas.microsoft.com/office/drawing/2014/main" id="{F26E4C33-6913-7222-98AC-ED3622A56147}"/>
              </a:ext>
            </a:extLst>
          </p:cNvPr>
          <p:cNvSpPr txBox="1">
            <a:spLocks/>
          </p:cNvSpPr>
          <p:nvPr/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E8A26E5F-140A-26C3-6AB4-1AB3A5EB02FB}"/>
              </a:ext>
            </a:extLst>
          </p:cNvPr>
          <p:cNvSpPr txBox="1">
            <a:spLocks/>
          </p:cNvSpPr>
          <p:nvPr/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Poppins SemiBold" panose="000007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C7B8F6-2765-465B-BF52-D1DF320C1AE3}" type="slidenum">
              <a:rPr lang="fi-FI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80A6CDE1-CC78-55D5-713A-940FB3CFC1E6}"/>
              </a:ext>
            </a:extLst>
          </p:cNvPr>
          <p:cNvSpPr/>
          <p:nvPr/>
        </p:nvSpPr>
        <p:spPr>
          <a:xfrm>
            <a:off x="426811" y="1549630"/>
            <a:ext cx="1161826" cy="613182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14498EE1-DB99-7639-5619-080A72E94088}"/>
              </a:ext>
            </a:extLst>
          </p:cNvPr>
          <p:cNvSpPr/>
          <p:nvPr/>
        </p:nvSpPr>
        <p:spPr>
          <a:xfrm>
            <a:off x="6825927" y="3428999"/>
            <a:ext cx="1153413" cy="52429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8C6B5693-07DC-E619-80C4-52913B19A852}"/>
              </a:ext>
            </a:extLst>
          </p:cNvPr>
          <p:cNvSpPr/>
          <p:nvPr/>
        </p:nvSpPr>
        <p:spPr>
          <a:xfrm>
            <a:off x="7879743" y="1402701"/>
            <a:ext cx="1343885" cy="458249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DE925D0-217B-B5FC-24ED-3787C08304D6}"/>
              </a:ext>
            </a:extLst>
          </p:cNvPr>
          <p:cNvSpPr txBox="1"/>
          <p:nvPr/>
        </p:nvSpPr>
        <p:spPr>
          <a:xfrm>
            <a:off x="1676548" y="1544321"/>
            <a:ext cx="252893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ea typeface="Calibri"/>
                <a:cs typeface="Calibri"/>
              </a:rPr>
              <a:t>= Olemassa olevat perhekeskukset</a:t>
            </a:r>
            <a:endParaRPr lang="fi-FI" sz="1600" b="1">
              <a:latin typeface="+mj-lt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AA11F36B-6266-9275-5C19-5064DCF2A166}"/>
              </a:ext>
            </a:extLst>
          </p:cNvPr>
          <p:cNvSpPr/>
          <p:nvPr/>
        </p:nvSpPr>
        <p:spPr>
          <a:xfrm>
            <a:off x="2968591" y="4812057"/>
            <a:ext cx="1246548" cy="532474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21BA6D2B-612C-A0C1-B757-C0546A0E81EC}"/>
              </a:ext>
            </a:extLst>
          </p:cNvPr>
          <p:cNvSpPr/>
          <p:nvPr/>
        </p:nvSpPr>
        <p:spPr>
          <a:xfrm>
            <a:off x="410890" y="2371948"/>
            <a:ext cx="1161827" cy="613183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FAAC9968-3976-A1D5-C145-01F69DEC71F9}"/>
              </a:ext>
            </a:extLst>
          </p:cNvPr>
          <p:cNvSpPr txBox="1"/>
          <p:nvPr/>
        </p:nvSpPr>
        <p:spPr>
          <a:xfrm>
            <a:off x="1642685" y="2326593"/>
            <a:ext cx="194486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ea typeface="Calibri"/>
                <a:cs typeface="Calibri"/>
              </a:rPr>
              <a:t>= Suunnittelussa olevat perhekeskukset</a:t>
            </a:r>
            <a:endParaRPr lang="fi-FI" sz="160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C9CF59F2-2EC9-ABB0-5E25-62ED46D8CFD5}"/>
              </a:ext>
            </a:extLst>
          </p:cNvPr>
          <p:cNvCxnSpPr>
            <a:cxnSpLocks/>
          </p:cNvCxnSpPr>
          <p:nvPr/>
        </p:nvCxnSpPr>
        <p:spPr>
          <a:xfrm flipH="1">
            <a:off x="7979340" y="4315646"/>
            <a:ext cx="1953915" cy="6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0959829-3D88-17B6-2878-53F6512BC4D5}"/>
              </a:ext>
            </a:extLst>
          </p:cNvPr>
          <p:cNvSpPr txBox="1"/>
          <p:nvPr/>
        </p:nvSpPr>
        <p:spPr>
          <a:xfrm>
            <a:off x="10041130" y="5120791"/>
            <a:ext cx="183791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cs typeface="Calibri" panose="020F0502020204030204" pitchFamily="34" charset="0"/>
              </a:rPr>
              <a:t>Suunnittelussa Tikkurilan terveys- ja hyvinvointikeskus 2028?</a:t>
            </a:r>
          </a:p>
        </p:txBody>
      </p: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F938E59E-4DC1-E4C3-0408-924304BAB5E6}"/>
              </a:ext>
            </a:extLst>
          </p:cNvPr>
          <p:cNvCxnSpPr>
            <a:cxnSpLocks/>
          </p:cNvCxnSpPr>
          <p:nvPr/>
        </p:nvCxnSpPr>
        <p:spPr>
          <a:xfrm flipV="1">
            <a:off x="1835899" y="5248521"/>
            <a:ext cx="1041408" cy="17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ruutu 22">
            <a:extLst>
              <a:ext uri="{FF2B5EF4-FFF2-40B4-BE49-F238E27FC236}">
                <a16:creationId xmlns:a16="http://schemas.microsoft.com/office/drawing/2014/main" id="{98BF22CC-4CAE-EE2D-2B9F-ADFD046CBAA8}"/>
              </a:ext>
            </a:extLst>
          </p:cNvPr>
          <p:cNvSpPr txBox="1"/>
          <p:nvPr/>
        </p:nvSpPr>
        <p:spPr>
          <a:xfrm>
            <a:off x="830092" y="5243903"/>
            <a:ext cx="190011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cs typeface="Calibri" panose="020F0502020204030204" pitchFamily="34" charset="0"/>
              </a:rPr>
              <a:t>Virtatalo</a:t>
            </a:r>
          </a:p>
          <a:p>
            <a:r>
              <a:rPr lang="fi-FI" sz="1600" i="1">
                <a:latin typeface="+mj-lt"/>
                <a:cs typeface="Calibri" panose="020F0502020204030204" pitchFamily="34" charset="0"/>
              </a:rPr>
              <a:t>Valmistuu syksy 2024</a:t>
            </a:r>
          </a:p>
          <a:p>
            <a:endParaRPr lang="fi-FI" sz="1600" i="1">
              <a:latin typeface="Calibri"/>
              <a:cs typeface="Calibri"/>
            </a:endParaRPr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7285C756-4EB7-59B9-41C1-1AEA00FEF4A4}"/>
              </a:ext>
            </a:extLst>
          </p:cNvPr>
          <p:cNvCxnSpPr>
            <a:cxnSpLocks/>
          </p:cNvCxnSpPr>
          <p:nvPr/>
        </p:nvCxnSpPr>
        <p:spPr>
          <a:xfrm flipH="1">
            <a:off x="8094982" y="3210986"/>
            <a:ext cx="1722629" cy="4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24">
            <a:extLst>
              <a:ext uri="{FF2B5EF4-FFF2-40B4-BE49-F238E27FC236}">
                <a16:creationId xmlns:a16="http://schemas.microsoft.com/office/drawing/2014/main" id="{EE34C21C-4381-3C7A-4ED4-B86BE583700C}"/>
              </a:ext>
            </a:extLst>
          </p:cNvPr>
          <p:cNvSpPr txBox="1"/>
          <p:nvPr/>
        </p:nvSpPr>
        <p:spPr>
          <a:xfrm>
            <a:off x="9949809" y="2745038"/>
            <a:ext cx="213422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cs typeface="Calibri" panose="020F0502020204030204" pitchFamily="34" charset="0"/>
              </a:rPr>
              <a:t>Karsikkokuja 15 ja 17</a:t>
            </a:r>
          </a:p>
          <a:p>
            <a:endParaRPr lang="fi-FI" sz="1600" i="1">
              <a:latin typeface="Calibri"/>
              <a:cs typeface="Calibri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61E4A50F-F932-5E39-0D14-BEE7B03EBA6E}"/>
              </a:ext>
            </a:extLst>
          </p:cNvPr>
          <p:cNvSpPr txBox="1"/>
          <p:nvPr/>
        </p:nvSpPr>
        <p:spPr>
          <a:xfrm>
            <a:off x="10134362" y="1496374"/>
            <a:ext cx="187989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>
                <a:latin typeface="+mj-lt"/>
                <a:cs typeface="Calibri" panose="020F0502020204030204" pitchFamily="34" charset="0"/>
              </a:rPr>
              <a:t>Sampola</a:t>
            </a:r>
          </a:p>
          <a:p>
            <a:endParaRPr lang="fi-FI" sz="1600" i="1">
              <a:latin typeface="+mj-lt"/>
              <a:cs typeface="Calibri"/>
            </a:endParaRPr>
          </a:p>
        </p:txBody>
      </p: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747866A4-3BC3-0355-5099-0329296ABB4C}"/>
              </a:ext>
            </a:extLst>
          </p:cNvPr>
          <p:cNvCxnSpPr>
            <a:cxnSpLocks/>
          </p:cNvCxnSpPr>
          <p:nvPr/>
        </p:nvCxnSpPr>
        <p:spPr>
          <a:xfrm flipH="1">
            <a:off x="9363429" y="1711293"/>
            <a:ext cx="7157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>
            <a:extLst>
              <a:ext uri="{FF2B5EF4-FFF2-40B4-BE49-F238E27FC236}">
                <a16:creationId xmlns:a16="http://schemas.microsoft.com/office/drawing/2014/main" id="{F290F643-BEC3-4D61-2922-BB303CDAEE00}"/>
              </a:ext>
            </a:extLst>
          </p:cNvPr>
          <p:cNvSpPr txBox="1"/>
          <p:nvPr/>
        </p:nvSpPr>
        <p:spPr>
          <a:xfrm>
            <a:off x="9973322" y="4056471"/>
            <a:ext cx="213422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>
                <a:latin typeface="+mj-lt"/>
                <a:cs typeface="Calibri" panose="020F0502020204030204" pitchFamily="34" charset="0"/>
              </a:rPr>
              <a:t>Vernissakatu 4, 6 ja 8</a:t>
            </a:r>
          </a:p>
          <a:p>
            <a:endParaRPr lang="fi-FI" sz="1600" i="1">
              <a:latin typeface="Calibri"/>
              <a:cs typeface="Calibri"/>
            </a:endParaRP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7A43074-63A0-44B5-FE4A-FB4C911141AA}"/>
              </a:ext>
            </a:extLst>
          </p:cNvPr>
          <p:cNvSpPr/>
          <p:nvPr/>
        </p:nvSpPr>
        <p:spPr>
          <a:xfrm>
            <a:off x="6483164" y="4100415"/>
            <a:ext cx="1161826" cy="430461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A14AE1CA-0C31-4A04-0648-BD84FAC6CD9A}"/>
              </a:ext>
            </a:extLst>
          </p:cNvPr>
          <p:cNvSpPr/>
          <p:nvPr/>
        </p:nvSpPr>
        <p:spPr>
          <a:xfrm>
            <a:off x="6523231" y="4207654"/>
            <a:ext cx="1289639" cy="430461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B382E69B-A5FE-143B-23F6-255FE10DAFE9}"/>
              </a:ext>
            </a:extLst>
          </p:cNvPr>
          <p:cNvCxnSpPr>
            <a:cxnSpLocks/>
          </p:cNvCxnSpPr>
          <p:nvPr/>
        </p:nvCxnSpPr>
        <p:spPr>
          <a:xfrm flipH="1" flipV="1">
            <a:off x="7879743" y="4609980"/>
            <a:ext cx="2119837" cy="63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iruutu 33">
            <a:extLst>
              <a:ext uri="{FF2B5EF4-FFF2-40B4-BE49-F238E27FC236}">
                <a16:creationId xmlns:a16="http://schemas.microsoft.com/office/drawing/2014/main" id="{27E2B755-6B99-C1BA-DF35-D460A043195F}"/>
              </a:ext>
            </a:extLst>
          </p:cNvPr>
          <p:cNvSpPr txBox="1"/>
          <p:nvPr/>
        </p:nvSpPr>
        <p:spPr>
          <a:xfrm>
            <a:off x="354482" y="3095691"/>
            <a:ext cx="32145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i-FI">
              <a:cs typeface="Poppins ExtraLight"/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0F7A36CE-5175-5495-3BEA-F6EA5B3FC299}"/>
              </a:ext>
            </a:extLst>
          </p:cNvPr>
          <p:cNvSpPr txBox="1"/>
          <p:nvPr/>
        </p:nvSpPr>
        <p:spPr>
          <a:xfrm>
            <a:off x="1363126" y="633361"/>
            <a:ext cx="3746090" cy="7696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8896B7D-DF0A-C024-344E-5E320B59EEC3}"/>
              </a:ext>
            </a:extLst>
          </p:cNvPr>
          <p:cNvSpPr txBox="1"/>
          <p:nvPr/>
        </p:nvSpPr>
        <p:spPr>
          <a:xfrm>
            <a:off x="410890" y="6041346"/>
            <a:ext cx="1632321" cy="69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810AE30-8C55-F22C-0BF3-AC433A74B377}"/>
              </a:ext>
            </a:extLst>
          </p:cNvPr>
          <p:cNvSpPr txBox="1"/>
          <p:nvPr/>
        </p:nvSpPr>
        <p:spPr>
          <a:xfrm>
            <a:off x="4868392" y="6038098"/>
            <a:ext cx="27765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5AE19E-B1DC-FC13-EAA7-FD30DD24414C}"/>
              </a:ext>
            </a:extLst>
          </p:cNvPr>
          <p:cNvSpPr/>
          <p:nvPr/>
        </p:nvSpPr>
        <p:spPr>
          <a:xfrm>
            <a:off x="5448105" y="542365"/>
            <a:ext cx="2168768" cy="18268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>
              <a:latin typeface="Calibri"/>
              <a:cs typeface="Poppins Extra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F7A49-E45F-DEE4-BC4D-EDC7E61B58AE}"/>
              </a:ext>
            </a:extLst>
          </p:cNvPr>
          <p:cNvSpPr txBox="1"/>
          <p:nvPr/>
        </p:nvSpPr>
        <p:spPr>
          <a:xfrm>
            <a:off x="159676" y="265559"/>
            <a:ext cx="51410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+mj-lt"/>
                <a:cs typeface="Calibri"/>
              </a:rPr>
              <a:t>Perhekeskusverkosto</a:t>
            </a:r>
            <a:endParaRPr lang="en-US" sz="2800" err="1">
              <a:latin typeface="+mj-lt"/>
            </a:endParaRPr>
          </a:p>
        </p:txBody>
      </p:sp>
      <p:sp>
        <p:nvSpPr>
          <p:cNvPr id="3" name="Vuokaaviosymboli: Liitin 2">
            <a:extLst>
              <a:ext uri="{FF2B5EF4-FFF2-40B4-BE49-F238E27FC236}">
                <a16:creationId xmlns:a16="http://schemas.microsoft.com/office/drawing/2014/main" id="{5A41FDCC-A8EF-8ABB-32A7-5E7C0E0941F7}"/>
              </a:ext>
            </a:extLst>
          </p:cNvPr>
          <p:cNvSpPr/>
          <p:nvPr/>
        </p:nvSpPr>
        <p:spPr>
          <a:xfrm>
            <a:off x="172436" y="3473363"/>
            <a:ext cx="248451" cy="266913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266C65E-0441-F57F-94A0-E05AF2387B3D}"/>
              </a:ext>
            </a:extLst>
          </p:cNvPr>
          <p:cNvSpPr txBox="1"/>
          <p:nvPr/>
        </p:nvSpPr>
        <p:spPr>
          <a:xfrm>
            <a:off x="429858" y="3417258"/>
            <a:ext cx="153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=asukaspuisto</a:t>
            </a:r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E1610820-B566-6EB0-B8F7-A6A244958182}"/>
              </a:ext>
            </a:extLst>
          </p:cNvPr>
          <p:cNvSpPr/>
          <p:nvPr/>
        </p:nvSpPr>
        <p:spPr>
          <a:xfrm>
            <a:off x="172436" y="3144976"/>
            <a:ext cx="248451" cy="266913"/>
          </a:xfrm>
          <a:prstGeom prst="flowChartConnector">
            <a:avLst/>
          </a:prstGeom>
          <a:solidFill>
            <a:srgbClr val="F137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4454DE14-F102-FEDB-EF93-0A5DA0BCEF5C}"/>
              </a:ext>
            </a:extLst>
          </p:cNvPr>
          <p:cNvSpPr txBox="1"/>
          <p:nvPr/>
        </p:nvSpPr>
        <p:spPr>
          <a:xfrm>
            <a:off x="380660" y="3068618"/>
            <a:ext cx="252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latin typeface="+mj-lt"/>
              </a:rPr>
              <a:t>=avoin kohtaamispaikka</a:t>
            </a:r>
          </a:p>
        </p:txBody>
      </p:sp>
    </p:spTree>
    <p:extLst>
      <p:ext uri="{BB962C8B-B14F-4D97-AF65-F5344CB8AC3E}">
        <p14:creationId xmlns:p14="http://schemas.microsoft.com/office/powerpoint/2010/main" val="1757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>
            <a:extLst>
              <a:ext uri="{FF2B5EF4-FFF2-40B4-BE49-F238E27FC236}">
                <a16:creationId xmlns:a16="http://schemas.microsoft.com/office/drawing/2014/main" id="{8F50E27A-B2C0-7C8D-EE10-AA3F75D6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994" y="4293241"/>
            <a:ext cx="2219563" cy="252167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7DFC79C6-5EE5-79D1-A3E0-57576C0AC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" y="35976"/>
            <a:ext cx="1752719" cy="1774358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5FA20A7A-C3F6-596D-DAC1-EF2195C107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61" r="6540"/>
          <a:stretch/>
        </p:blipFill>
        <p:spPr>
          <a:xfrm>
            <a:off x="0" y="4765366"/>
            <a:ext cx="1353720" cy="193456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4FAB680-B902-4F25-06C6-4F016891BA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14" t="1196" r="9517"/>
          <a:stretch/>
        </p:blipFill>
        <p:spPr>
          <a:xfrm>
            <a:off x="970424" y="1158713"/>
            <a:ext cx="9823802" cy="4873320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96ED300-70DD-D2E6-3508-B055BBBCB4F6}"/>
              </a:ext>
            </a:extLst>
          </p:cNvPr>
          <p:cNvSpPr/>
          <p:nvPr/>
        </p:nvSpPr>
        <p:spPr>
          <a:xfrm>
            <a:off x="5147035" y="5117404"/>
            <a:ext cx="1159497" cy="5277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Neuvonta ja ohjaus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197D8C3F-1ED5-425C-A6C0-757072CA1BBC}"/>
              </a:ext>
            </a:extLst>
          </p:cNvPr>
          <p:cNvSpPr/>
          <p:nvPr/>
        </p:nvSpPr>
        <p:spPr>
          <a:xfrm>
            <a:off x="8957821" y="2830436"/>
            <a:ext cx="1632800" cy="615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Perheoikeudelliset palvelut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F4FED6EC-A9B0-F86A-326F-22614B1E399B}"/>
              </a:ext>
            </a:extLst>
          </p:cNvPr>
          <p:cNvSpPr/>
          <p:nvPr/>
        </p:nvSpPr>
        <p:spPr>
          <a:xfrm>
            <a:off x="6787056" y="3921061"/>
            <a:ext cx="1655190" cy="899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osittain</a:t>
            </a: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 Palvelutarpeen arviointi ja perhesosiaalityö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69F26D3D-C755-482E-CEDB-3EE58F3BA718}"/>
              </a:ext>
            </a:extLst>
          </p:cNvPr>
          <p:cNvSpPr/>
          <p:nvPr/>
        </p:nvSpPr>
        <p:spPr>
          <a:xfrm>
            <a:off x="9344712" y="5117404"/>
            <a:ext cx="1299721" cy="615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Sosiaali-ja kriisipäivystys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35340CDA-4F3D-66B2-6174-9D76D7AFC5B7}"/>
              </a:ext>
            </a:extLst>
          </p:cNvPr>
          <p:cNvSpPr/>
          <p:nvPr/>
        </p:nvSpPr>
        <p:spPr>
          <a:xfrm>
            <a:off x="2544048" y="2732964"/>
            <a:ext cx="1228961" cy="1169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Lastensuojelun  kotiin vietävät palvelut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232EEC1C-9D0C-6A63-F93C-C9319FAFEFA8}"/>
              </a:ext>
            </a:extLst>
          </p:cNvPr>
          <p:cNvSpPr/>
          <p:nvPr/>
        </p:nvSpPr>
        <p:spPr>
          <a:xfrm>
            <a:off x="3620878" y="4293241"/>
            <a:ext cx="1343319" cy="6983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Osittain</a:t>
            </a: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 lastensuojelun avohuolto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079C62C-0E8D-B97F-9BFE-227FFE01BE26}"/>
              </a:ext>
            </a:extLst>
          </p:cNvPr>
          <p:cNvSpPr/>
          <p:nvPr/>
        </p:nvSpPr>
        <p:spPr>
          <a:xfrm>
            <a:off x="1108904" y="3902452"/>
            <a:ext cx="1351175" cy="646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rPr>
              <a:t>Lastensuojelun sijaishuolto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77BD326A-3E0B-EAE7-7B1E-F6D0403592A9}"/>
              </a:ext>
            </a:extLst>
          </p:cNvPr>
          <p:cNvSpPr/>
          <p:nvPr/>
        </p:nvSpPr>
        <p:spPr>
          <a:xfrm>
            <a:off x="4240490" y="725864"/>
            <a:ext cx="3044858" cy="76357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KESKITETYT PALVELUT</a:t>
            </a:r>
          </a:p>
        </p:txBody>
      </p:sp>
    </p:spTree>
    <p:extLst>
      <p:ext uri="{BB962C8B-B14F-4D97-AF65-F5344CB8AC3E}">
        <p14:creationId xmlns:p14="http://schemas.microsoft.com/office/powerpoint/2010/main" val="206336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ääotsikot">
  <a:themeElements>
    <a:clrScheme name="Vakehy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2783"/>
      </a:accent1>
      <a:accent2>
        <a:srgbClr val="76CBF3"/>
      </a:accent2>
      <a:accent3>
        <a:srgbClr val="00973A"/>
      </a:accent3>
      <a:accent4>
        <a:srgbClr val="76B62A"/>
      </a:accent4>
      <a:accent5>
        <a:srgbClr val="E4007D"/>
      </a:accent5>
      <a:accent6>
        <a:srgbClr val="E9519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sällöt">
  <a:themeElements>
    <a:clrScheme name="VAK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83A"/>
      </a:accent1>
      <a:accent2>
        <a:srgbClr val="EA5197"/>
      </a:accent2>
      <a:accent3>
        <a:srgbClr val="74B72B"/>
      </a:accent3>
      <a:accent4>
        <a:srgbClr val="1E1E1E"/>
      </a:accent4>
      <a:accent5>
        <a:srgbClr val="FFFFFF"/>
      </a:accent5>
      <a:accent6>
        <a:srgbClr val="000000"/>
      </a:accent6>
      <a:hlink>
        <a:srgbClr val="302783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22BAD91D3A74CBCAD3A5CC30D1602" ma:contentTypeVersion="13" ma:contentTypeDescription="Create a new document." ma:contentTypeScope="" ma:versionID="1ded6c52a3aa9af794d996db3ef53897">
  <xsd:schema xmlns:xsd="http://www.w3.org/2001/XMLSchema" xmlns:xs="http://www.w3.org/2001/XMLSchema" xmlns:p="http://schemas.microsoft.com/office/2006/metadata/properties" xmlns:ns2="fd04334a-7a6e-4263-9609-0d242ca1ee47" xmlns:ns3="12d2ee93-6a61-4c93-b8d3-946151f18509" targetNamespace="http://schemas.microsoft.com/office/2006/metadata/properties" ma:root="true" ma:fieldsID="7395859dd4a7bc4be41a188087536d1f" ns2:_="" ns3:_="">
    <xsd:import namespace="fd04334a-7a6e-4263-9609-0d242ca1ee47"/>
    <xsd:import namespace="12d2ee93-6a61-4c93-b8d3-946151f185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4334a-7a6e-4263-9609-0d242ca1e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5685aec-b611-4d42-aeb4-a50954e9c4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2ee93-6a61-4c93-b8d3-946151f185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e0eacb3-15f5-441b-891c-24807347ed88}" ma:internalName="TaxCatchAll" ma:showField="CatchAllData" ma:web="12d2ee93-6a61-4c93-b8d3-946151f185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04334a-7a6e-4263-9609-0d242ca1ee47">
      <Terms xmlns="http://schemas.microsoft.com/office/infopath/2007/PartnerControls"/>
    </lcf76f155ced4ddcb4097134ff3c332f>
    <TaxCatchAll xmlns="12d2ee93-6a61-4c93-b8d3-946151f18509" xsi:nil="true"/>
  </documentManagement>
</p:properties>
</file>

<file path=customXml/itemProps1.xml><?xml version="1.0" encoding="utf-8"?>
<ds:datastoreItem xmlns:ds="http://schemas.openxmlformats.org/officeDocument/2006/customXml" ds:itemID="{A2A34C20-A283-44D4-863D-93916E61DA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F6A26A-713A-42B3-B084-27238F8EBEB6}">
  <ds:schemaRefs>
    <ds:schemaRef ds:uri="12d2ee93-6a61-4c93-b8d3-946151f18509"/>
    <ds:schemaRef ds:uri="fd04334a-7a6e-4263-9609-0d242ca1e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4FCBA9-16EF-4E7D-A0AC-14E663C12B17}">
  <ds:schemaRefs>
    <ds:schemaRef ds:uri="12d2ee93-6a61-4c93-b8d3-946151f18509"/>
    <ds:schemaRef ds:uri="fd04334a-7a6e-4263-9609-0d242ca1ee4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11926</TotalTime>
  <Words>1176</Words>
  <Application>Microsoft Office PowerPoint</Application>
  <PresentationFormat>Laajakuva</PresentationFormat>
  <Paragraphs>215</Paragraphs>
  <Slides>20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30" baseType="lpstr">
      <vt:lpstr>Arial</vt:lpstr>
      <vt:lpstr>Arial,Sans-Serif</vt:lpstr>
      <vt:lpstr>Avenir Next LT Pro Demi</vt:lpstr>
      <vt:lpstr>Calibri</vt:lpstr>
      <vt:lpstr>Calibri Light</vt:lpstr>
      <vt:lpstr>Poppins ExtraBold</vt:lpstr>
      <vt:lpstr>Poppins SemiBold</vt:lpstr>
      <vt:lpstr>Office-teema</vt:lpstr>
      <vt:lpstr>Pääotsikot</vt:lpstr>
      <vt:lpstr>Sisällöt</vt:lpstr>
      <vt:lpstr>Lasten, nuorten ja perheiden palvelujen palveluverkon kehittämisen työpaja</vt:lpstr>
      <vt:lpstr>PowerPoint-esitys</vt:lpstr>
      <vt:lpstr>STRATEGISET TAVOITTEET </vt:lpstr>
      <vt:lpstr>YLEISKUVAUS ALUEESTA </vt:lpstr>
      <vt:lpstr>VÄESTÖRAKENTEEN KEHITYS VANTAA JA KERAVA</vt:lpstr>
      <vt:lpstr>PUHUTUT KIELET VANTAA JA KERAVA</vt:lpstr>
      <vt:lpstr>PALVELUVERKKO LASTEN, NUORTEN JA PERHEIDEN TOIMIALALLA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Lasten, nuorten ja perheiden palvelujen nykytilanne kartalla   </vt:lpstr>
      <vt:lpstr>Lasten, nuorten ja perheiden palvelujen toimipisteiden määrät 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Laakso Marjukka</dc:creator>
  <cp:lastModifiedBy>Laakso Marjukka</cp:lastModifiedBy>
  <cp:revision>57</cp:revision>
  <dcterms:created xsi:type="dcterms:W3CDTF">2023-09-27T03:28:19Z</dcterms:created>
  <dcterms:modified xsi:type="dcterms:W3CDTF">2023-10-05T13:35:08Z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2023-09-27T03:28:47Z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7cbe7314-9eec-453e-aa25-b39667b2f68f</vt:lpwstr>
  </property>
  <property fmtid="{D5CDD505-2E9C-101B-9397-08002B2CF9AE}" pid="7" name="MSIP_Label_defa4170-0d19-0005-0004-bc88714345d2_ActionId">
    <vt:lpwstr>f8037193-69fe-4818-b659-1fc5a0817b0b</vt:lpwstr>
  </property>
  <property fmtid="{D5CDD505-2E9C-101B-9397-08002B2CF9AE}" pid="8" name="MSIP_Label_defa4170-0d19-0005-0004-bc88714345d2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0x010100E3A22BAD91D3A74CBCAD3A5CC30D1602</vt:lpwstr>
  </property>
</Properties>
</file>